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60" r:id="rId4"/>
    <p:sldId id="279" r:id="rId5"/>
    <p:sldId id="282" r:id="rId6"/>
    <p:sldId id="281" r:id="rId7"/>
    <p:sldId id="280" r:id="rId8"/>
    <p:sldId id="285" r:id="rId9"/>
    <p:sldId id="284" r:id="rId10"/>
    <p:sldId id="296" r:id="rId11"/>
    <p:sldId id="286" r:id="rId12"/>
    <p:sldId id="289" r:id="rId13"/>
    <p:sldId id="288" r:id="rId14"/>
    <p:sldId id="297" r:id="rId15"/>
    <p:sldId id="291" r:id="rId16"/>
    <p:sldId id="290" r:id="rId17"/>
    <p:sldId id="292" r:id="rId18"/>
    <p:sldId id="298" r:id="rId19"/>
    <p:sldId id="283" r:id="rId20"/>
    <p:sldId id="293" r:id="rId21"/>
    <p:sldId id="294" r:id="rId22"/>
    <p:sldId id="295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483" autoAdjust="0"/>
  </p:normalViewPr>
  <p:slideViewPr>
    <p:cSldViewPr snapToGrid="0" showGuides="1">
      <p:cViewPr varScale="1">
        <p:scale>
          <a:sx n="113" d="100"/>
          <a:sy n="113" d="100"/>
        </p:scale>
        <p:origin x="51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A9E8B-8668-4EE9-81CF-39121E276770}" type="datetimeFigureOut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3326536-C9F0-7A69-148F-C475E3D93296}"/>
              </a:ext>
            </a:extLst>
          </p:cNvPr>
          <p:cNvGrpSpPr/>
          <p:nvPr userDrawn="1"/>
        </p:nvGrpSpPr>
        <p:grpSpPr>
          <a:xfrm>
            <a:off x="0" y="0"/>
            <a:ext cx="12192000" cy="6134100"/>
            <a:chOff x="0" y="0"/>
            <a:chExt cx="12192000" cy="61341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890A4B7-BD84-D383-7AAE-4DF5AAC27131}"/>
                </a:ext>
              </a:extLst>
            </p:cNvPr>
            <p:cNvGrpSpPr/>
            <p:nvPr userDrawn="1"/>
          </p:nvGrpSpPr>
          <p:grpSpPr>
            <a:xfrm>
              <a:off x="5872161" y="571500"/>
              <a:ext cx="6319839" cy="5562600"/>
              <a:chOff x="5872161" y="571500"/>
              <a:chExt cx="6319839" cy="556260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DA33D2D-8D0B-97F6-D396-3B76289E3E40}"/>
                  </a:ext>
                </a:extLst>
              </p:cNvPr>
              <p:cNvSpPr/>
              <p:nvPr userDrawn="1"/>
            </p:nvSpPr>
            <p:spPr>
              <a:xfrm>
                <a:off x="6802436" y="1092201"/>
                <a:ext cx="4725989" cy="5041899"/>
              </a:xfrm>
              <a:prstGeom prst="rect">
                <a:avLst/>
              </a:prstGeom>
              <a:blipFill rotWithShape="0">
                <a:blip r:embed="rId2"/>
                <a:srcRect/>
                <a:stretch>
                  <a:fillRect l="-41679" r="-4496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24ED519-11AF-57AC-EDEC-03CDD82E3D76}"/>
                  </a:ext>
                </a:extLst>
              </p:cNvPr>
              <p:cNvSpPr/>
              <p:nvPr userDrawn="1"/>
            </p:nvSpPr>
            <p:spPr>
              <a:xfrm>
                <a:off x="11074624" y="571500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3B4EF4A-9F4C-4262-BA63-CEC239929A3A}"/>
                  </a:ext>
                </a:extLst>
              </p:cNvPr>
              <p:cNvSpPr/>
              <p:nvPr userDrawn="1"/>
            </p:nvSpPr>
            <p:spPr>
              <a:xfrm>
                <a:off x="11734800" y="3352800"/>
                <a:ext cx="457200" cy="914400"/>
              </a:xfrm>
              <a:custGeom>
                <a:avLst/>
                <a:gdLst>
                  <a:gd name="connsiteX0" fmla="*/ 457200 w 457200"/>
                  <a:gd name="connsiteY0" fmla="*/ 0 h 914400"/>
                  <a:gd name="connsiteX1" fmla="*/ 457200 w 457200"/>
                  <a:gd name="connsiteY1" fmla="*/ 914400 h 914400"/>
                  <a:gd name="connsiteX2" fmla="*/ 0 w 457200"/>
                  <a:gd name="connsiteY2" fmla="*/ 457200 h 914400"/>
                  <a:gd name="connsiteX3" fmla="*/ 457200 w 457200"/>
                  <a:gd name="connsiteY3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914400">
                    <a:moveTo>
                      <a:pt x="457200" y="0"/>
                    </a:moveTo>
                    <a:lnTo>
                      <a:pt x="457200" y="914400"/>
                    </a:ln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A251803-C0F0-30D9-DC67-F7E603A5887F}"/>
                  </a:ext>
                </a:extLst>
              </p:cNvPr>
              <p:cNvSpPr/>
              <p:nvPr userDrawn="1"/>
            </p:nvSpPr>
            <p:spPr>
              <a:xfrm>
                <a:off x="5872161" y="4686300"/>
                <a:ext cx="723899" cy="723900"/>
              </a:xfrm>
              <a:custGeom>
                <a:avLst/>
                <a:gdLst>
                  <a:gd name="connsiteX0" fmla="*/ 0 w 457199"/>
                  <a:gd name="connsiteY0" fmla="*/ 0 h 457200"/>
                  <a:gd name="connsiteX1" fmla="*/ 457199 w 457199"/>
                  <a:gd name="connsiteY1" fmla="*/ 0 h 457200"/>
                  <a:gd name="connsiteX2" fmla="*/ 92141 w 457199"/>
                  <a:gd name="connsiteY2" fmla="*/ 447911 h 457200"/>
                  <a:gd name="connsiteX3" fmla="*/ 0 w 457199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199" h="457200">
                    <a:moveTo>
                      <a:pt x="0" y="0"/>
                    </a:moveTo>
                    <a:lnTo>
                      <a:pt x="457199" y="0"/>
                    </a:lnTo>
                    <a:cubicBezTo>
                      <a:pt x="457199" y="220942"/>
                      <a:pt x="300480" y="405279"/>
                      <a:pt x="92141" y="447911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CF658B-50CB-2A86-9CD9-FCAE21D345A2}"/>
                  </a:ext>
                </a:extLst>
              </p:cNvPr>
              <p:cNvSpPr/>
              <p:nvPr userDrawn="1"/>
            </p:nvSpPr>
            <p:spPr>
              <a:xfrm>
                <a:off x="5872161" y="5410200"/>
                <a:ext cx="723900" cy="723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EFA0800-8802-D884-FE2A-5CD18B8DD1D6}"/>
                  </a:ext>
                </a:extLst>
              </p:cNvPr>
              <p:cNvSpPr/>
              <p:nvPr userDrawn="1"/>
            </p:nvSpPr>
            <p:spPr>
              <a:xfrm>
                <a:off x="6811962" y="1092201"/>
                <a:ext cx="723899" cy="723900"/>
              </a:xfrm>
              <a:custGeom>
                <a:avLst/>
                <a:gdLst>
                  <a:gd name="connsiteX0" fmla="*/ 0 w 457199"/>
                  <a:gd name="connsiteY0" fmla="*/ 0 h 457200"/>
                  <a:gd name="connsiteX1" fmla="*/ 457199 w 457199"/>
                  <a:gd name="connsiteY1" fmla="*/ 0 h 457200"/>
                  <a:gd name="connsiteX2" fmla="*/ 92141 w 457199"/>
                  <a:gd name="connsiteY2" fmla="*/ 447911 h 457200"/>
                  <a:gd name="connsiteX3" fmla="*/ 0 w 457199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199" h="457200">
                    <a:moveTo>
                      <a:pt x="0" y="0"/>
                    </a:moveTo>
                    <a:lnTo>
                      <a:pt x="457199" y="0"/>
                    </a:lnTo>
                    <a:cubicBezTo>
                      <a:pt x="457199" y="220942"/>
                      <a:pt x="300480" y="405279"/>
                      <a:pt x="92141" y="447911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A57CD1-7A90-693F-A1A0-9E8E8BBB60C2}"/>
                </a:ext>
              </a:extLst>
            </p:cNvPr>
            <p:cNvSpPr/>
            <p:nvPr userDrawn="1"/>
          </p:nvSpPr>
          <p:spPr>
            <a:xfrm>
              <a:off x="0" y="0"/>
              <a:ext cx="1632140" cy="1773776"/>
            </a:xfrm>
            <a:custGeom>
              <a:avLst/>
              <a:gdLst>
                <a:gd name="connsiteX0" fmla="*/ 975824 w 1632140"/>
                <a:gd name="connsiteY0" fmla="*/ 0 h 1773776"/>
                <a:gd name="connsiteX1" fmla="*/ 1622999 w 1632140"/>
                <a:gd name="connsiteY1" fmla="*/ 0 h 1773776"/>
                <a:gd name="connsiteX2" fmla="*/ 1623858 w 1632140"/>
                <a:gd name="connsiteY2" fmla="*/ 5631 h 1773776"/>
                <a:gd name="connsiteX3" fmla="*/ 1632140 w 1632140"/>
                <a:gd name="connsiteY3" fmla="*/ 169644 h 1773776"/>
                <a:gd name="connsiteX4" fmla="*/ 28008 w 1632140"/>
                <a:gd name="connsiteY4" fmla="*/ 1773776 h 1773776"/>
                <a:gd name="connsiteX5" fmla="*/ 0 w 1632140"/>
                <a:gd name="connsiteY5" fmla="*/ 1772362 h 1773776"/>
                <a:gd name="connsiteX6" fmla="*/ 0 w 1632140"/>
                <a:gd name="connsiteY6" fmla="*/ 1133147 h 1773776"/>
                <a:gd name="connsiteX7" fmla="*/ 28008 w 1632140"/>
                <a:gd name="connsiteY7" fmla="*/ 1134561 h 1773776"/>
                <a:gd name="connsiteX8" fmla="*/ 992925 w 1632140"/>
                <a:gd name="connsiteY8" fmla="*/ 169644 h 177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2140" h="1773776">
                  <a:moveTo>
                    <a:pt x="975824" y="0"/>
                  </a:moveTo>
                  <a:lnTo>
                    <a:pt x="1622999" y="0"/>
                  </a:lnTo>
                  <a:lnTo>
                    <a:pt x="1623858" y="5631"/>
                  </a:lnTo>
                  <a:cubicBezTo>
                    <a:pt x="1629335" y="59557"/>
                    <a:pt x="1632140" y="114273"/>
                    <a:pt x="1632140" y="169644"/>
                  </a:cubicBezTo>
                  <a:cubicBezTo>
                    <a:pt x="1632140" y="1055582"/>
                    <a:pt x="913946" y="1773776"/>
                    <a:pt x="28008" y="1773776"/>
                  </a:cubicBezTo>
                  <a:lnTo>
                    <a:pt x="0" y="1772362"/>
                  </a:lnTo>
                  <a:lnTo>
                    <a:pt x="0" y="1133147"/>
                  </a:lnTo>
                  <a:lnTo>
                    <a:pt x="28008" y="1134561"/>
                  </a:lnTo>
                  <a:cubicBezTo>
                    <a:pt x="560917" y="1134561"/>
                    <a:pt x="992925" y="702553"/>
                    <a:pt x="992925" y="1696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EB3748-D7AE-754F-328D-4A0830FD21AE}"/>
                </a:ext>
              </a:extLst>
            </p:cNvPr>
            <p:cNvSpPr/>
            <p:nvPr userDrawn="1"/>
          </p:nvSpPr>
          <p:spPr>
            <a:xfrm>
              <a:off x="1101649" y="702693"/>
              <a:ext cx="819301" cy="804326"/>
            </a:xfrm>
            <a:custGeom>
              <a:avLst/>
              <a:gdLst>
                <a:gd name="connsiteX0" fmla="*/ 0 w 1112537"/>
                <a:gd name="connsiteY0" fmla="*/ 0 h 1092202"/>
                <a:gd name="connsiteX1" fmla="*/ 394667 w 1112537"/>
                <a:gd name="connsiteY1" fmla="*/ 0 h 1092202"/>
                <a:gd name="connsiteX2" fmla="*/ 407018 w 1112537"/>
                <a:gd name="connsiteY2" fmla="*/ 122520 h 1092202"/>
                <a:gd name="connsiteX3" fmla="*/ 1112536 w 1112537"/>
                <a:gd name="connsiteY3" fmla="*/ 697534 h 1092202"/>
                <a:gd name="connsiteX4" fmla="*/ 1112537 w 1112537"/>
                <a:gd name="connsiteY4" fmla="*/ 697534 h 1092202"/>
                <a:gd name="connsiteX5" fmla="*/ 1112537 w 1112537"/>
                <a:gd name="connsiteY5" fmla="*/ 1092202 h 1092202"/>
                <a:gd name="connsiteX6" fmla="*/ 20369 w 1112537"/>
                <a:gd name="connsiteY6" fmla="*/ 202059 h 109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2537" h="1092202">
                  <a:moveTo>
                    <a:pt x="0" y="0"/>
                  </a:moveTo>
                  <a:lnTo>
                    <a:pt x="394667" y="0"/>
                  </a:lnTo>
                  <a:lnTo>
                    <a:pt x="407018" y="122520"/>
                  </a:lnTo>
                  <a:cubicBezTo>
                    <a:pt x="474169" y="450680"/>
                    <a:pt x="764525" y="697534"/>
                    <a:pt x="1112536" y="697534"/>
                  </a:cubicBezTo>
                  <a:lnTo>
                    <a:pt x="1112537" y="697534"/>
                  </a:lnTo>
                  <a:lnTo>
                    <a:pt x="1112537" y="1092202"/>
                  </a:lnTo>
                  <a:cubicBezTo>
                    <a:pt x="573803" y="1092202"/>
                    <a:pt x="124322" y="710063"/>
                    <a:pt x="20369" y="202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F59E047-77C8-FEEF-7D5D-8BA096A7820C}"/>
                </a:ext>
              </a:extLst>
            </p:cNvPr>
            <p:cNvSpPr/>
            <p:nvPr userDrawn="1"/>
          </p:nvSpPr>
          <p:spPr>
            <a:xfrm>
              <a:off x="9351897" y="3953329"/>
              <a:ext cx="2167003" cy="2171700"/>
            </a:xfrm>
            <a:custGeom>
              <a:avLst/>
              <a:gdLst>
                <a:gd name="connsiteX0" fmla="*/ 2167003 w 2167003"/>
                <a:gd name="connsiteY0" fmla="*/ 0 h 2171700"/>
                <a:gd name="connsiteX1" fmla="*/ 2167003 w 2167003"/>
                <a:gd name="connsiteY1" fmla="*/ 1083502 h 2171700"/>
                <a:gd name="connsiteX2" fmla="*/ 2167002 w 2167003"/>
                <a:gd name="connsiteY2" fmla="*/ 1083502 h 2171700"/>
                <a:gd name="connsiteX3" fmla="*/ 1083501 w 2167003"/>
                <a:gd name="connsiteY3" fmla="*/ 2167003 h 2171700"/>
                <a:gd name="connsiteX4" fmla="*/ 1083975 w 2167003"/>
                <a:gd name="connsiteY4" fmla="*/ 2171700 h 2171700"/>
                <a:gd name="connsiteX5" fmla="*/ 237 w 2167003"/>
                <a:gd name="connsiteY5" fmla="*/ 2171700 h 2171700"/>
                <a:gd name="connsiteX6" fmla="*/ 0 w 2167003"/>
                <a:gd name="connsiteY6" fmla="*/ 2167003 h 2171700"/>
                <a:gd name="connsiteX7" fmla="*/ 2167003 w 2167003"/>
                <a:gd name="connsiteY7" fmla="*/ 0 h 217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7003" h="2171700">
                  <a:moveTo>
                    <a:pt x="2167003" y="0"/>
                  </a:moveTo>
                  <a:lnTo>
                    <a:pt x="2167003" y="1083502"/>
                  </a:lnTo>
                  <a:lnTo>
                    <a:pt x="2167002" y="1083502"/>
                  </a:lnTo>
                  <a:cubicBezTo>
                    <a:pt x="1568601" y="1083502"/>
                    <a:pt x="1083501" y="1568602"/>
                    <a:pt x="1083501" y="2167003"/>
                  </a:cubicBezTo>
                  <a:lnTo>
                    <a:pt x="1083975" y="2171700"/>
                  </a:lnTo>
                  <a:lnTo>
                    <a:pt x="237" y="2171700"/>
                  </a:lnTo>
                  <a:lnTo>
                    <a:pt x="0" y="2167003"/>
                  </a:lnTo>
                  <a:cubicBezTo>
                    <a:pt x="0" y="970200"/>
                    <a:pt x="970200" y="0"/>
                    <a:pt x="2167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itle 4"/>
          <p:cNvSpPr>
            <a:spLocks noGrp="1"/>
          </p:cNvSpPr>
          <p:nvPr userDrawn="1">
            <p:ph type="ctrTitle" hasCustomPrompt="1"/>
          </p:nvPr>
        </p:nvSpPr>
        <p:spPr>
          <a:xfrm>
            <a:off x="663575" y="1092200"/>
            <a:ext cx="5918200" cy="2336799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48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Subtitle 8"/>
          <p:cNvSpPr>
            <a:spLocks noGrp="1"/>
          </p:cNvSpPr>
          <p:nvPr userDrawn="1">
            <p:ph type="subTitle" sz="quarter" idx="1" hasCustomPrompt="1"/>
          </p:nvPr>
        </p:nvSpPr>
        <p:spPr>
          <a:xfrm>
            <a:off x="663575" y="3670299"/>
            <a:ext cx="4606925" cy="60960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954338" y="5857101"/>
            <a:ext cx="170180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60400" y="5857101"/>
            <a:ext cx="1701801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2897601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78B1-822A-48DD-9412-1B7D6807ED91}" type="datetime1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932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0" y="1500188"/>
            <a:ext cx="2836800" cy="91440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2025/4/24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6" name="Group 5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8" name="Straight Connector 7"/>
            <p:cNvCxnSpPr>
              <a:cxnSpLocks/>
            </p:cNvCxnSpPr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Freeform: Shape 8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0521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1D4011E-BCB3-22CF-04A8-E8DA92FF4BB1}"/>
              </a:ext>
            </a:extLst>
          </p:cNvPr>
          <p:cNvGrpSpPr/>
          <p:nvPr userDrawn="1"/>
        </p:nvGrpSpPr>
        <p:grpSpPr>
          <a:xfrm>
            <a:off x="0" y="0"/>
            <a:ext cx="12192000" cy="6134100"/>
            <a:chOff x="0" y="0"/>
            <a:chExt cx="12192000" cy="61341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60D7CD1-173E-D05F-9C96-B3F23867CC99}"/>
                </a:ext>
              </a:extLst>
            </p:cNvPr>
            <p:cNvGrpSpPr/>
            <p:nvPr userDrawn="1"/>
          </p:nvGrpSpPr>
          <p:grpSpPr>
            <a:xfrm>
              <a:off x="5872161" y="571500"/>
              <a:ext cx="6319839" cy="5562600"/>
              <a:chOff x="5872161" y="571500"/>
              <a:chExt cx="6319839" cy="55626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A65AE39-3F99-6647-1EE6-F185C4C99DF5}"/>
                  </a:ext>
                </a:extLst>
              </p:cNvPr>
              <p:cNvSpPr/>
              <p:nvPr userDrawn="1"/>
            </p:nvSpPr>
            <p:spPr>
              <a:xfrm>
                <a:off x="6802436" y="1092201"/>
                <a:ext cx="4725989" cy="5041899"/>
              </a:xfrm>
              <a:prstGeom prst="rect">
                <a:avLst/>
              </a:prstGeom>
              <a:blipFill rotWithShape="0">
                <a:blip r:embed="rId2"/>
                <a:srcRect/>
                <a:stretch>
                  <a:fillRect l="-41679" r="-4496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234F50-A9C0-54D8-9D8F-756BD3517C05}"/>
                  </a:ext>
                </a:extLst>
              </p:cNvPr>
              <p:cNvSpPr/>
              <p:nvPr userDrawn="1"/>
            </p:nvSpPr>
            <p:spPr>
              <a:xfrm>
                <a:off x="11074624" y="571500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511D437-B7E4-E3AD-8DDA-03A8B9F4B333}"/>
                  </a:ext>
                </a:extLst>
              </p:cNvPr>
              <p:cNvSpPr/>
              <p:nvPr userDrawn="1"/>
            </p:nvSpPr>
            <p:spPr>
              <a:xfrm>
                <a:off x="11734800" y="3352800"/>
                <a:ext cx="457200" cy="914400"/>
              </a:xfrm>
              <a:custGeom>
                <a:avLst/>
                <a:gdLst>
                  <a:gd name="connsiteX0" fmla="*/ 457200 w 457200"/>
                  <a:gd name="connsiteY0" fmla="*/ 0 h 914400"/>
                  <a:gd name="connsiteX1" fmla="*/ 457200 w 457200"/>
                  <a:gd name="connsiteY1" fmla="*/ 914400 h 914400"/>
                  <a:gd name="connsiteX2" fmla="*/ 0 w 457200"/>
                  <a:gd name="connsiteY2" fmla="*/ 457200 h 914400"/>
                  <a:gd name="connsiteX3" fmla="*/ 457200 w 457200"/>
                  <a:gd name="connsiteY3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914400">
                    <a:moveTo>
                      <a:pt x="457200" y="0"/>
                    </a:moveTo>
                    <a:lnTo>
                      <a:pt x="457200" y="914400"/>
                    </a:ln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21E0B3E-3AE2-E1CD-C893-16730FE610F8}"/>
                  </a:ext>
                </a:extLst>
              </p:cNvPr>
              <p:cNvSpPr/>
              <p:nvPr userDrawn="1"/>
            </p:nvSpPr>
            <p:spPr>
              <a:xfrm>
                <a:off x="5872161" y="4686300"/>
                <a:ext cx="723899" cy="723900"/>
              </a:xfrm>
              <a:custGeom>
                <a:avLst/>
                <a:gdLst>
                  <a:gd name="connsiteX0" fmla="*/ 0 w 457199"/>
                  <a:gd name="connsiteY0" fmla="*/ 0 h 457200"/>
                  <a:gd name="connsiteX1" fmla="*/ 457199 w 457199"/>
                  <a:gd name="connsiteY1" fmla="*/ 0 h 457200"/>
                  <a:gd name="connsiteX2" fmla="*/ 92141 w 457199"/>
                  <a:gd name="connsiteY2" fmla="*/ 447911 h 457200"/>
                  <a:gd name="connsiteX3" fmla="*/ 0 w 457199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199" h="457200">
                    <a:moveTo>
                      <a:pt x="0" y="0"/>
                    </a:moveTo>
                    <a:lnTo>
                      <a:pt x="457199" y="0"/>
                    </a:lnTo>
                    <a:cubicBezTo>
                      <a:pt x="457199" y="220942"/>
                      <a:pt x="300480" y="405279"/>
                      <a:pt x="92141" y="447911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BB67C9E-D71B-E297-9A37-35106BE943AF}"/>
                  </a:ext>
                </a:extLst>
              </p:cNvPr>
              <p:cNvSpPr/>
              <p:nvPr userDrawn="1"/>
            </p:nvSpPr>
            <p:spPr>
              <a:xfrm>
                <a:off x="5872161" y="5410200"/>
                <a:ext cx="723900" cy="723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F64A917-3AEA-9B12-B56A-CB67F328E9D5}"/>
                  </a:ext>
                </a:extLst>
              </p:cNvPr>
              <p:cNvSpPr/>
              <p:nvPr userDrawn="1"/>
            </p:nvSpPr>
            <p:spPr>
              <a:xfrm>
                <a:off x="6811962" y="1092201"/>
                <a:ext cx="723899" cy="723900"/>
              </a:xfrm>
              <a:custGeom>
                <a:avLst/>
                <a:gdLst>
                  <a:gd name="connsiteX0" fmla="*/ 0 w 457199"/>
                  <a:gd name="connsiteY0" fmla="*/ 0 h 457200"/>
                  <a:gd name="connsiteX1" fmla="*/ 457199 w 457199"/>
                  <a:gd name="connsiteY1" fmla="*/ 0 h 457200"/>
                  <a:gd name="connsiteX2" fmla="*/ 92141 w 457199"/>
                  <a:gd name="connsiteY2" fmla="*/ 447911 h 457200"/>
                  <a:gd name="connsiteX3" fmla="*/ 0 w 457199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199" h="457200">
                    <a:moveTo>
                      <a:pt x="0" y="0"/>
                    </a:moveTo>
                    <a:lnTo>
                      <a:pt x="457199" y="0"/>
                    </a:lnTo>
                    <a:cubicBezTo>
                      <a:pt x="457199" y="220942"/>
                      <a:pt x="300480" y="405279"/>
                      <a:pt x="92141" y="447911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E3F0467-12EA-E51D-45F4-E50DC05654E1}"/>
                </a:ext>
              </a:extLst>
            </p:cNvPr>
            <p:cNvSpPr/>
            <p:nvPr userDrawn="1"/>
          </p:nvSpPr>
          <p:spPr>
            <a:xfrm>
              <a:off x="0" y="0"/>
              <a:ext cx="1632140" cy="1773776"/>
            </a:xfrm>
            <a:custGeom>
              <a:avLst/>
              <a:gdLst>
                <a:gd name="connsiteX0" fmla="*/ 975824 w 1632140"/>
                <a:gd name="connsiteY0" fmla="*/ 0 h 1773776"/>
                <a:gd name="connsiteX1" fmla="*/ 1622999 w 1632140"/>
                <a:gd name="connsiteY1" fmla="*/ 0 h 1773776"/>
                <a:gd name="connsiteX2" fmla="*/ 1623858 w 1632140"/>
                <a:gd name="connsiteY2" fmla="*/ 5631 h 1773776"/>
                <a:gd name="connsiteX3" fmla="*/ 1632140 w 1632140"/>
                <a:gd name="connsiteY3" fmla="*/ 169644 h 1773776"/>
                <a:gd name="connsiteX4" fmla="*/ 28008 w 1632140"/>
                <a:gd name="connsiteY4" fmla="*/ 1773776 h 1773776"/>
                <a:gd name="connsiteX5" fmla="*/ 0 w 1632140"/>
                <a:gd name="connsiteY5" fmla="*/ 1772362 h 1773776"/>
                <a:gd name="connsiteX6" fmla="*/ 0 w 1632140"/>
                <a:gd name="connsiteY6" fmla="*/ 1133147 h 1773776"/>
                <a:gd name="connsiteX7" fmla="*/ 28008 w 1632140"/>
                <a:gd name="connsiteY7" fmla="*/ 1134561 h 1773776"/>
                <a:gd name="connsiteX8" fmla="*/ 992925 w 1632140"/>
                <a:gd name="connsiteY8" fmla="*/ 169644 h 177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2140" h="1773776">
                  <a:moveTo>
                    <a:pt x="975824" y="0"/>
                  </a:moveTo>
                  <a:lnTo>
                    <a:pt x="1622999" y="0"/>
                  </a:lnTo>
                  <a:lnTo>
                    <a:pt x="1623858" y="5631"/>
                  </a:lnTo>
                  <a:cubicBezTo>
                    <a:pt x="1629335" y="59557"/>
                    <a:pt x="1632140" y="114273"/>
                    <a:pt x="1632140" y="169644"/>
                  </a:cubicBezTo>
                  <a:cubicBezTo>
                    <a:pt x="1632140" y="1055582"/>
                    <a:pt x="913946" y="1773776"/>
                    <a:pt x="28008" y="1773776"/>
                  </a:cubicBezTo>
                  <a:lnTo>
                    <a:pt x="0" y="1772362"/>
                  </a:lnTo>
                  <a:lnTo>
                    <a:pt x="0" y="1133147"/>
                  </a:lnTo>
                  <a:lnTo>
                    <a:pt x="28008" y="1134561"/>
                  </a:lnTo>
                  <a:cubicBezTo>
                    <a:pt x="560917" y="1134561"/>
                    <a:pt x="992925" y="702553"/>
                    <a:pt x="992925" y="1696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907B35-F848-553D-1584-FF9E0A6AEEFA}"/>
                </a:ext>
              </a:extLst>
            </p:cNvPr>
            <p:cNvSpPr/>
            <p:nvPr userDrawn="1"/>
          </p:nvSpPr>
          <p:spPr>
            <a:xfrm>
              <a:off x="1101649" y="702693"/>
              <a:ext cx="819301" cy="804326"/>
            </a:xfrm>
            <a:custGeom>
              <a:avLst/>
              <a:gdLst>
                <a:gd name="connsiteX0" fmla="*/ 0 w 1112537"/>
                <a:gd name="connsiteY0" fmla="*/ 0 h 1092202"/>
                <a:gd name="connsiteX1" fmla="*/ 394667 w 1112537"/>
                <a:gd name="connsiteY1" fmla="*/ 0 h 1092202"/>
                <a:gd name="connsiteX2" fmla="*/ 407018 w 1112537"/>
                <a:gd name="connsiteY2" fmla="*/ 122520 h 1092202"/>
                <a:gd name="connsiteX3" fmla="*/ 1112536 w 1112537"/>
                <a:gd name="connsiteY3" fmla="*/ 697534 h 1092202"/>
                <a:gd name="connsiteX4" fmla="*/ 1112537 w 1112537"/>
                <a:gd name="connsiteY4" fmla="*/ 697534 h 1092202"/>
                <a:gd name="connsiteX5" fmla="*/ 1112537 w 1112537"/>
                <a:gd name="connsiteY5" fmla="*/ 1092202 h 1092202"/>
                <a:gd name="connsiteX6" fmla="*/ 20369 w 1112537"/>
                <a:gd name="connsiteY6" fmla="*/ 202059 h 109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2537" h="1092202">
                  <a:moveTo>
                    <a:pt x="0" y="0"/>
                  </a:moveTo>
                  <a:lnTo>
                    <a:pt x="394667" y="0"/>
                  </a:lnTo>
                  <a:lnTo>
                    <a:pt x="407018" y="122520"/>
                  </a:lnTo>
                  <a:cubicBezTo>
                    <a:pt x="474169" y="450680"/>
                    <a:pt x="764525" y="697534"/>
                    <a:pt x="1112536" y="697534"/>
                  </a:cubicBezTo>
                  <a:lnTo>
                    <a:pt x="1112537" y="697534"/>
                  </a:lnTo>
                  <a:lnTo>
                    <a:pt x="1112537" y="1092202"/>
                  </a:lnTo>
                  <a:cubicBezTo>
                    <a:pt x="573803" y="1092202"/>
                    <a:pt x="124322" y="710063"/>
                    <a:pt x="20369" y="202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932E71-08F3-37EF-3536-7A4048A04755}"/>
                </a:ext>
              </a:extLst>
            </p:cNvPr>
            <p:cNvSpPr/>
            <p:nvPr userDrawn="1"/>
          </p:nvSpPr>
          <p:spPr>
            <a:xfrm>
              <a:off x="9351897" y="3953329"/>
              <a:ext cx="2167003" cy="2171700"/>
            </a:xfrm>
            <a:custGeom>
              <a:avLst/>
              <a:gdLst>
                <a:gd name="connsiteX0" fmla="*/ 2167003 w 2167003"/>
                <a:gd name="connsiteY0" fmla="*/ 0 h 2171700"/>
                <a:gd name="connsiteX1" fmla="*/ 2167003 w 2167003"/>
                <a:gd name="connsiteY1" fmla="*/ 1083502 h 2171700"/>
                <a:gd name="connsiteX2" fmla="*/ 2167002 w 2167003"/>
                <a:gd name="connsiteY2" fmla="*/ 1083502 h 2171700"/>
                <a:gd name="connsiteX3" fmla="*/ 1083501 w 2167003"/>
                <a:gd name="connsiteY3" fmla="*/ 2167003 h 2171700"/>
                <a:gd name="connsiteX4" fmla="*/ 1083975 w 2167003"/>
                <a:gd name="connsiteY4" fmla="*/ 2171700 h 2171700"/>
                <a:gd name="connsiteX5" fmla="*/ 237 w 2167003"/>
                <a:gd name="connsiteY5" fmla="*/ 2171700 h 2171700"/>
                <a:gd name="connsiteX6" fmla="*/ 0 w 2167003"/>
                <a:gd name="connsiteY6" fmla="*/ 2167003 h 2171700"/>
                <a:gd name="connsiteX7" fmla="*/ 2167003 w 2167003"/>
                <a:gd name="connsiteY7" fmla="*/ 0 h 217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7003" h="2171700">
                  <a:moveTo>
                    <a:pt x="2167003" y="0"/>
                  </a:moveTo>
                  <a:lnTo>
                    <a:pt x="2167003" y="1083502"/>
                  </a:lnTo>
                  <a:lnTo>
                    <a:pt x="2167002" y="1083502"/>
                  </a:lnTo>
                  <a:cubicBezTo>
                    <a:pt x="1568601" y="1083502"/>
                    <a:pt x="1083501" y="1568602"/>
                    <a:pt x="1083501" y="2167003"/>
                  </a:cubicBezTo>
                  <a:lnTo>
                    <a:pt x="1083975" y="2171700"/>
                  </a:lnTo>
                  <a:lnTo>
                    <a:pt x="237" y="2171700"/>
                  </a:lnTo>
                  <a:lnTo>
                    <a:pt x="0" y="2167003"/>
                  </a:lnTo>
                  <a:cubicBezTo>
                    <a:pt x="0" y="970200"/>
                    <a:pt x="970200" y="0"/>
                    <a:pt x="2167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143658" y="2267916"/>
            <a:ext cx="5548496" cy="1079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 hasCustomPrompt="1"/>
          </p:nvPr>
        </p:nvSpPr>
        <p:spPr>
          <a:xfrm>
            <a:off x="1143658" y="3358969"/>
            <a:ext cx="5548496" cy="167748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2025/4/24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 dirty="0"/>
              <a:t>OfficePLUS</a:t>
            </a:r>
            <a:endParaRPr lang="zh-CN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572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78B1-822A-48DD-9412-1B7D6807ED91}" type="datetime1">
              <a:rPr lang="zh-CN" altLang="en-US" smtClean="0"/>
              <a:t>2025/4/24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056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D36A-0885-4071-9EF1-0FE4286E17CF}" type="datetime1">
              <a:rPr lang="zh-CN" altLang="en-US" smtClean="0"/>
              <a:t>2025/4/24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52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solidFill>
          <a:schemeClr val="accent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FAFD36-36B2-D245-D2A0-E557F6E5C290}"/>
              </a:ext>
            </a:extLst>
          </p:cNvPr>
          <p:cNvGrpSpPr/>
          <p:nvPr userDrawn="1"/>
        </p:nvGrpSpPr>
        <p:grpSpPr>
          <a:xfrm>
            <a:off x="0" y="0"/>
            <a:ext cx="12192000" cy="6134100"/>
            <a:chOff x="0" y="0"/>
            <a:chExt cx="12192000" cy="61341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080AB58-1DF7-4894-7A3B-A05AD5891681}"/>
                </a:ext>
              </a:extLst>
            </p:cNvPr>
            <p:cNvGrpSpPr/>
            <p:nvPr userDrawn="1"/>
          </p:nvGrpSpPr>
          <p:grpSpPr>
            <a:xfrm>
              <a:off x="5872161" y="571500"/>
              <a:ext cx="6319839" cy="5562600"/>
              <a:chOff x="5872161" y="571500"/>
              <a:chExt cx="6319839" cy="55626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4A325B-DB46-848D-6923-6A81C9CBCF9E}"/>
                  </a:ext>
                </a:extLst>
              </p:cNvPr>
              <p:cNvSpPr/>
              <p:nvPr userDrawn="1"/>
            </p:nvSpPr>
            <p:spPr>
              <a:xfrm>
                <a:off x="6802436" y="1092201"/>
                <a:ext cx="4725989" cy="5041899"/>
              </a:xfrm>
              <a:prstGeom prst="rect">
                <a:avLst/>
              </a:prstGeom>
              <a:blipFill rotWithShape="0">
                <a:blip r:embed="rId2"/>
                <a:srcRect/>
                <a:stretch>
                  <a:fillRect l="-41679" r="-4496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B6B7FBA-28D3-32F7-0EEC-F038EBCFEBE7}"/>
                  </a:ext>
                </a:extLst>
              </p:cNvPr>
              <p:cNvSpPr/>
              <p:nvPr userDrawn="1"/>
            </p:nvSpPr>
            <p:spPr>
              <a:xfrm>
                <a:off x="11074624" y="571500"/>
                <a:ext cx="914400" cy="914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D0DA88-DBBA-7C8E-B9B6-06FD8AC1CFBD}"/>
                  </a:ext>
                </a:extLst>
              </p:cNvPr>
              <p:cNvSpPr/>
              <p:nvPr userDrawn="1"/>
            </p:nvSpPr>
            <p:spPr>
              <a:xfrm>
                <a:off x="11734800" y="3352800"/>
                <a:ext cx="457200" cy="914400"/>
              </a:xfrm>
              <a:custGeom>
                <a:avLst/>
                <a:gdLst>
                  <a:gd name="connsiteX0" fmla="*/ 457200 w 457200"/>
                  <a:gd name="connsiteY0" fmla="*/ 0 h 914400"/>
                  <a:gd name="connsiteX1" fmla="*/ 457200 w 457200"/>
                  <a:gd name="connsiteY1" fmla="*/ 914400 h 914400"/>
                  <a:gd name="connsiteX2" fmla="*/ 0 w 457200"/>
                  <a:gd name="connsiteY2" fmla="*/ 457200 h 914400"/>
                  <a:gd name="connsiteX3" fmla="*/ 457200 w 457200"/>
                  <a:gd name="connsiteY3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914400">
                    <a:moveTo>
                      <a:pt x="457200" y="0"/>
                    </a:moveTo>
                    <a:lnTo>
                      <a:pt x="457200" y="914400"/>
                    </a:lnTo>
                    <a:cubicBezTo>
                      <a:pt x="204695" y="914400"/>
                      <a:pt x="0" y="709705"/>
                      <a:pt x="0" y="457200"/>
                    </a:cubicBezTo>
                    <a:cubicBezTo>
                      <a:pt x="0" y="204695"/>
                      <a:pt x="204695" y="0"/>
                      <a:pt x="4572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4D2281C-369E-242E-AD7C-BE18CD05BEC4}"/>
                  </a:ext>
                </a:extLst>
              </p:cNvPr>
              <p:cNvSpPr/>
              <p:nvPr userDrawn="1"/>
            </p:nvSpPr>
            <p:spPr>
              <a:xfrm>
                <a:off x="5872161" y="4686300"/>
                <a:ext cx="723899" cy="723900"/>
              </a:xfrm>
              <a:custGeom>
                <a:avLst/>
                <a:gdLst>
                  <a:gd name="connsiteX0" fmla="*/ 0 w 457199"/>
                  <a:gd name="connsiteY0" fmla="*/ 0 h 457200"/>
                  <a:gd name="connsiteX1" fmla="*/ 457199 w 457199"/>
                  <a:gd name="connsiteY1" fmla="*/ 0 h 457200"/>
                  <a:gd name="connsiteX2" fmla="*/ 92141 w 457199"/>
                  <a:gd name="connsiteY2" fmla="*/ 447911 h 457200"/>
                  <a:gd name="connsiteX3" fmla="*/ 0 w 457199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199" h="457200">
                    <a:moveTo>
                      <a:pt x="0" y="0"/>
                    </a:moveTo>
                    <a:lnTo>
                      <a:pt x="457199" y="0"/>
                    </a:lnTo>
                    <a:cubicBezTo>
                      <a:pt x="457199" y="220942"/>
                      <a:pt x="300480" y="405279"/>
                      <a:pt x="92141" y="447911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C77B68-2649-5FF1-4DDF-345A39C2F71B}"/>
                  </a:ext>
                </a:extLst>
              </p:cNvPr>
              <p:cNvSpPr/>
              <p:nvPr userDrawn="1"/>
            </p:nvSpPr>
            <p:spPr>
              <a:xfrm>
                <a:off x="5872161" y="5410200"/>
                <a:ext cx="723900" cy="723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99C4E56-D034-D652-712A-62BDFA3A99CF}"/>
                  </a:ext>
                </a:extLst>
              </p:cNvPr>
              <p:cNvSpPr/>
              <p:nvPr userDrawn="1"/>
            </p:nvSpPr>
            <p:spPr>
              <a:xfrm>
                <a:off x="6811962" y="1092201"/>
                <a:ext cx="723899" cy="723900"/>
              </a:xfrm>
              <a:custGeom>
                <a:avLst/>
                <a:gdLst>
                  <a:gd name="connsiteX0" fmla="*/ 0 w 457199"/>
                  <a:gd name="connsiteY0" fmla="*/ 0 h 457200"/>
                  <a:gd name="connsiteX1" fmla="*/ 457199 w 457199"/>
                  <a:gd name="connsiteY1" fmla="*/ 0 h 457200"/>
                  <a:gd name="connsiteX2" fmla="*/ 92141 w 457199"/>
                  <a:gd name="connsiteY2" fmla="*/ 447911 h 457200"/>
                  <a:gd name="connsiteX3" fmla="*/ 0 w 457199"/>
                  <a:gd name="connsiteY3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199" h="457200">
                    <a:moveTo>
                      <a:pt x="0" y="0"/>
                    </a:moveTo>
                    <a:lnTo>
                      <a:pt x="457199" y="0"/>
                    </a:lnTo>
                    <a:cubicBezTo>
                      <a:pt x="457199" y="220942"/>
                      <a:pt x="300480" y="405279"/>
                      <a:pt x="92141" y="447911"/>
                    </a:cubicBezTo>
                    <a:lnTo>
                      <a:pt x="0" y="4572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F5A823A-32AD-8E3A-A622-784A58B35F34}"/>
                </a:ext>
              </a:extLst>
            </p:cNvPr>
            <p:cNvSpPr/>
            <p:nvPr userDrawn="1"/>
          </p:nvSpPr>
          <p:spPr>
            <a:xfrm>
              <a:off x="0" y="0"/>
              <a:ext cx="1632140" cy="1773776"/>
            </a:xfrm>
            <a:custGeom>
              <a:avLst/>
              <a:gdLst>
                <a:gd name="connsiteX0" fmla="*/ 975824 w 1632140"/>
                <a:gd name="connsiteY0" fmla="*/ 0 h 1773776"/>
                <a:gd name="connsiteX1" fmla="*/ 1622999 w 1632140"/>
                <a:gd name="connsiteY1" fmla="*/ 0 h 1773776"/>
                <a:gd name="connsiteX2" fmla="*/ 1623858 w 1632140"/>
                <a:gd name="connsiteY2" fmla="*/ 5631 h 1773776"/>
                <a:gd name="connsiteX3" fmla="*/ 1632140 w 1632140"/>
                <a:gd name="connsiteY3" fmla="*/ 169644 h 1773776"/>
                <a:gd name="connsiteX4" fmla="*/ 28008 w 1632140"/>
                <a:gd name="connsiteY4" fmla="*/ 1773776 h 1773776"/>
                <a:gd name="connsiteX5" fmla="*/ 0 w 1632140"/>
                <a:gd name="connsiteY5" fmla="*/ 1772362 h 1773776"/>
                <a:gd name="connsiteX6" fmla="*/ 0 w 1632140"/>
                <a:gd name="connsiteY6" fmla="*/ 1133147 h 1773776"/>
                <a:gd name="connsiteX7" fmla="*/ 28008 w 1632140"/>
                <a:gd name="connsiteY7" fmla="*/ 1134561 h 1773776"/>
                <a:gd name="connsiteX8" fmla="*/ 992925 w 1632140"/>
                <a:gd name="connsiteY8" fmla="*/ 169644 h 177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32140" h="1773776">
                  <a:moveTo>
                    <a:pt x="975824" y="0"/>
                  </a:moveTo>
                  <a:lnTo>
                    <a:pt x="1622999" y="0"/>
                  </a:lnTo>
                  <a:lnTo>
                    <a:pt x="1623858" y="5631"/>
                  </a:lnTo>
                  <a:cubicBezTo>
                    <a:pt x="1629335" y="59557"/>
                    <a:pt x="1632140" y="114273"/>
                    <a:pt x="1632140" y="169644"/>
                  </a:cubicBezTo>
                  <a:cubicBezTo>
                    <a:pt x="1632140" y="1055582"/>
                    <a:pt x="913946" y="1773776"/>
                    <a:pt x="28008" y="1773776"/>
                  </a:cubicBezTo>
                  <a:lnTo>
                    <a:pt x="0" y="1772362"/>
                  </a:lnTo>
                  <a:lnTo>
                    <a:pt x="0" y="1133147"/>
                  </a:lnTo>
                  <a:lnTo>
                    <a:pt x="28008" y="1134561"/>
                  </a:lnTo>
                  <a:cubicBezTo>
                    <a:pt x="560917" y="1134561"/>
                    <a:pt x="992925" y="702553"/>
                    <a:pt x="992925" y="1696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ECFEE82-1414-1612-E6A5-6AEFF611AA8F}"/>
                </a:ext>
              </a:extLst>
            </p:cNvPr>
            <p:cNvSpPr/>
            <p:nvPr userDrawn="1"/>
          </p:nvSpPr>
          <p:spPr>
            <a:xfrm>
              <a:off x="1101649" y="702693"/>
              <a:ext cx="819301" cy="804326"/>
            </a:xfrm>
            <a:custGeom>
              <a:avLst/>
              <a:gdLst>
                <a:gd name="connsiteX0" fmla="*/ 0 w 1112537"/>
                <a:gd name="connsiteY0" fmla="*/ 0 h 1092202"/>
                <a:gd name="connsiteX1" fmla="*/ 394667 w 1112537"/>
                <a:gd name="connsiteY1" fmla="*/ 0 h 1092202"/>
                <a:gd name="connsiteX2" fmla="*/ 407018 w 1112537"/>
                <a:gd name="connsiteY2" fmla="*/ 122520 h 1092202"/>
                <a:gd name="connsiteX3" fmla="*/ 1112536 w 1112537"/>
                <a:gd name="connsiteY3" fmla="*/ 697534 h 1092202"/>
                <a:gd name="connsiteX4" fmla="*/ 1112537 w 1112537"/>
                <a:gd name="connsiteY4" fmla="*/ 697534 h 1092202"/>
                <a:gd name="connsiteX5" fmla="*/ 1112537 w 1112537"/>
                <a:gd name="connsiteY5" fmla="*/ 1092202 h 1092202"/>
                <a:gd name="connsiteX6" fmla="*/ 20369 w 1112537"/>
                <a:gd name="connsiteY6" fmla="*/ 202059 h 109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2537" h="1092202">
                  <a:moveTo>
                    <a:pt x="0" y="0"/>
                  </a:moveTo>
                  <a:lnTo>
                    <a:pt x="394667" y="0"/>
                  </a:lnTo>
                  <a:lnTo>
                    <a:pt x="407018" y="122520"/>
                  </a:lnTo>
                  <a:cubicBezTo>
                    <a:pt x="474169" y="450680"/>
                    <a:pt x="764525" y="697534"/>
                    <a:pt x="1112536" y="697534"/>
                  </a:cubicBezTo>
                  <a:lnTo>
                    <a:pt x="1112537" y="697534"/>
                  </a:lnTo>
                  <a:lnTo>
                    <a:pt x="1112537" y="1092202"/>
                  </a:lnTo>
                  <a:cubicBezTo>
                    <a:pt x="573803" y="1092202"/>
                    <a:pt x="124322" y="710063"/>
                    <a:pt x="20369" y="202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12A097B-D075-5AB8-55A6-9E33E0028357}"/>
                </a:ext>
              </a:extLst>
            </p:cNvPr>
            <p:cNvSpPr/>
            <p:nvPr userDrawn="1"/>
          </p:nvSpPr>
          <p:spPr>
            <a:xfrm>
              <a:off x="9351897" y="3953329"/>
              <a:ext cx="2167003" cy="2171700"/>
            </a:xfrm>
            <a:custGeom>
              <a:avLst/>
              <a:gdLst>
                <a:gd name="connsiteX0" fmla="*/ 2167003 w 2167003"/>
                <a:gd name="connsiteY0" fmla="*/ 0 h 2171700"/>
                <a:gd name="connsiteX1" fmla="*/ 2167003 w 2167003"/>
                <a:gd name="connsiteY1" fmla="*/ 1083502 h 2171700"/>
                <a:gd name="connsiteX2" fmla="*/ 2167002 w 2167003"/>
                <a:gd name="connsiteY2" fmla="*/ 1083502 h 2171700"/>
                <a:gd name="connsiteX3" fmla="*/ 1083501 w 2167003"/>
                <a:gd name="connsiteY3" fmla="*/ 2167003 h 2171700"/>
                <a:gd name="connsiteX4" fmla="*/ 1083975 w 2167003"/>
                <a:gd name="connsiteY4" fmla="*/ 2171700 h 2171700"/>
                <a:gd name="connsiteX5" fmla="*/ 237 w 2167003"/>
                <a:gd name="connsiteY5" fmla="*/ 2171700 h 2171700"/>
                <a:gd name="connsiteX6" fmla="*/ 0 w 2167003"/>
                <a:gd name="connsiteY6" fmla="*/ 2167003 h 2171700"/>
                <a:gd name="connsiteX7" fmla="*/ 2167003 w 2167003"/>
                <a:gd name="connsiteY7" fmla="*/ 0 h 217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7003" h="2171700">
                  <a:moveTo>
                    <a:pt x="2167003" y="0"/>
                  </a:moveTo>
                  <a:lnTo>
                    <a:pt x="2167003" y="1083502"/>
                  </a:lnTo>
                  <a:lnTo>
                    <a:pt x="2167002" y="1083502"/>
                  </a:lnTo>
                  <a:cubicBezTo>
                    <a:pt x="1568601" y="1083502"/>
                    <a:pt x="1083501" y="1568602"/>
                    <a:pt x="1083501" y="2167003"/>
                  </a:cubicBezTo>
                  <a:lnTo>
                    <a:pt x="1083975" y="2171700"/>
                  </a:lnTo>
                  <a:lnTo>
                    <a:pt x="237" y="2171700"/>
                  </a:lnTo>
                  <a:lnTo>
                    <a:pt x="0" y="2167003"/>
                  </a:lnTo>
                  <a:cubicBezTo>
                    <a:pt x="0" y="970200"/>
                    <a:pt x="970200" y="0"/>
                    <a:pt x="2167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0" y="1262977"/>
            <a:ext cx="6105071" cy="2734915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0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839428" y="5857100"/>
            <a:ext cx="169867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067393" y="5857101"/>
            <a:ext cx="169867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2253348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AEBC5-1D0D-411D-9EE3-C6F41EFD080C}" type="datetime1">
              <a:rPr lang="zh-CN" altLang="en-US" smtClean="0"/>
              <a:t>2025/4/24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24D1654-74E8-E363-0E1C-E25704C1066F}"/>
              </a:ext>
            </a:extLst>
          </p:cNvPr>
          <p:cNvSpPr/>
          <p:nvPr/>
        </p:nvSpPr>
        <p:spPr>
          <a:xfrm>
            <a:off x="5719313" y="353683"/>
            <a:ext cx="5978106" cy="5969479"/>
          </a:xfrm>
          <a:prstGeom prst="rect">
            <a:avLst/>
          </a:prstGeom>
          <a:solidFill>
            <a:srgbClr val="F2F4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788294" y="2254688"/>
            <a:ext cx="6615412" cy="1363868"/>
          </a:xfrm>
        </p:spPr>
        <p:txBody>
          <a:bodyPr wrap="square">
            <a:normAutofit fontScale="90000"/>
          </a:bodyPr>
          <a:lstStyle/>
          <a:p>
            <a:pPr algn="ctr"/>
            <a:r>
              <a:rPr lang="en-US" altLang="zh-CN" dirty="0"/>
              <a:t>Towards Research for</a:t>
            </a:r>
            <a:br>
              <a:rPr lang="en-US" altLang="zh-CN" dirty="0"/>
            </a:br>
            <a:r>
              <a:rPr lang="en-US" altLang="zh-CN" dirty="0"/>
              <a:t>Beginners: </a:t>
            </a:r>
            <a:r>
              <a:rPr lang="en-US" altLang="zh-CN" dirty="0">
                <a:solidFill>
                  <a:srgbClr val="0070C0"/>
                </a:solidFill>
              </a:rPr>
              <a:t>A case Study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3F4A032-86B2-D21F-4DA4-488478DCAD76}"/>
              </a:ext>
            </a:extLst>
          </p:cNvPr>
          <p:cNvSpPr txBox="1">
            <a:spLocks/>
          </p:cNvSpPr>
          <p:nvPr/>
        </p:nvSpPr>
        <p:spPr>
          <a:xfrm>
            <a:off x="0" y="3701359"/>
            <a:ext cx="6615412" cy="136386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>
                <a:ln w="1905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B33DD8A1-4983-EDA1-84E1-7E5CBEAA8E3F}"/>
              </a:ext>
            </a:extLst>
          </p:cNvPr>
          <p:cNvSpPr txBox="1">
            <a:spLocks/>
          </p:cNvSpPr>
          <p:nvPr/>
        </p:nvSpPr>
        <p:spPr>
          <a:xfrm>
            <a:off x="102260" y="3777466"/>
            <a:ext cx="6615412" cy="136386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>
                <a:ln w="1905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b="0" dirty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8E87474-53D3-6F00-642B-96E579911E3B}"/>
              </a:ext>
            </a:extLst>
          </p:cNvPr>
          <p:cNvSpPr txBox="1"/>
          <p:nvPr/>
        </p:nvSpPr>
        <p:spPr>
          <a:xfrm>
            <a:off x="4267489" y="3798064"/>
            <a:ext cx="2903648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講者：</a:t>
            </a:r>
            <a:r>
              <a:rPr lang="en-US" altLang="zh-TW" dirty="0"/>
              <a:t>Sheng-Lung Peng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日期：</a:t>
            </a:r>
            <a:r>
              <a:rPr lang="en-US" altLang="zh-TW" dirty="0"/>
              <a:t>2025/04/22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學生：郭家珍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1747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AFE9C-3B3B-7EB4-522B-03C66007C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90">
            <a:extLst>
              <a:ext uri="{FF2B5EF4-FFF2-40B4-BE49-F238E27FC236}">
                <a16:creationId xmlns:a16="http://schemas.microsoft.com/office/drawing/2014/main" id="{60057C54-B06C-792E-20BC-38B2ED0BD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 </a:t>
            </a:r>
            <a:r>
              <a:rPr kumimoji="1" lang="en-US" altLang="zh-CN" sz="2700" b="1" dirty="0">
                <a:solidFill>
                  <a:srgbClr val="002060"/>
                </a:solidFill>
              </a:rPr>
              <a:t>How to do research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843B811-6128-EFC3-658A-CC5D97BBE398}"/>
              </a:ext>
            </a:extLst>
          </p:cNvPr>
          <p:cNvSpPr txBox="1"/>
          <p:nvPr/>
        </p:nvSpPr>
        <p:spPr>
          <a:xfrm>
            <a:off x="660400" y="884611"/>
            <a:ext cx="982980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dirty="0"/>
              <a:t>A Case Study</a:t>
            </a:r>
            <a:endParaRPr lang="en-US" altLang="zh-TW" sz="2000" b="1" dirty="0">
              <a:effectLst/>
            </a:endParaRPr>
          </a:p>
        </p:txBody>
      </p:sp>
      <p:sp>
        <p:nvSpPr>
          <p:cNvPr id="3" name="文本框 1048742" descr="#clear#">
            <a:extLst>
              <a:ext uri="{FF2B5EF4-FFF2-40B4-BE49-F238E27FC236}">
                <a16:creationId xmlns:a16="http://schemas.microsoft.com/office/drawing/2014/main" id="{757A6048-1CC4-9084-2935-291F32DCBBBD}"/>
              </a:ext>
            </a:extLst>
          </p:cNvPr>
          <p:cNvSpPr txBox="1"/>
          <p:nvPr/>
        </p:nvSpPr>
        <p:spPr>
          <a:xfrm>
            <a:off x="1905527" y="1731306"/>
            <a:ext cx="5045605" cy="4801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</a:lstStyle>
          <a:p>
            <a:pPr>
              <a:buNone/>
            </a:pPr>
            <a:r>
              <a:rPr lang="en-US" altLang="zh-TW" dirty="0">
                <a:effectLst/>
                <a:latin typeface="+mn-lt"/>
              </a:rPr>
              <a:t>Finding an interesting problem</a:t>
            </a:r>
            <a:endParaRPr lang="zh-CN" altLang="en-US" dirty="0">
              <a:latin typeface="+mn-lt"/>
              <a:ea typeface="方正静蕾简体" pitchFamily="2" charset="-122"/>
            </a:endParaRPr>
          </a:p>
        </p:txBody>
      </p:sp>
      <p:sp>
        <p:nvSpPr>
          <p:cNvPr id="8" name="任意多边形 1048746">
            <a:extLst>
              <a:ext uri="{FF2B5EF4-FFF2-40B4-BE49-F238E27FC236}">
                <a16:creationId xmlns:a16="http://schemas.microsoft.com/office/drawing/2014/main" id="{1FF8C014-3B59-018C-6A46-C8F8C63A82FE}"/>
              </a:ext>
            </a:extLst>
          </p:cNvPr>
          <p:cNvSpPr/>
          <p:nvPr/>
        </p:nvSpPr>
        <p:spPr bwMode="auto">
          <a:xfrm>
            <a:off x="1380066" y="1790573"/>
            <a:ext cx="334962" cy="325437"/>
          </a:xfrm>
          <a:custGeom>
            <a:avLst/>
            <a:gdLst/>
            <a:ahLst/>
            <a:cxnLst/>
            <a:rect l="0" t="0" r="0" b="0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</a:path>
            </a:pathLst>
          </a:custGeom>
          <a:solidFill>
            <a:srgbClr val="D7816C">
              <a:alpha val="100000"/>
            </a:srgbClr>
          </a:solidFill>
          <a:ln>
            <a:noFill/>
          </a:ln>
        </p:spPr>
      </p:sp>
      <p:sp>
        <p:nvSpPr>
          <p:cNvPr id="9" name="文本框 1048742" descr="#clear#">
            <a:extLst>
              <a:ext uri="{FF2B5EF4-FFF2-40B4-BE49-F238E27FC236}">
                <a16:creationId xmlns:a16="http://schemas.microsoft.com/office/drawing/2014/main" id="{60594BA2-7FAB-8346-E77A-E2B0450D99CD}"/>
              </a:ext>
            </a:extLst>
          </p:cNvPr>
          <p:cNvSpPr txBox="1"/>
          <p:nvPr/>
        </p:nvSpPr>
        <p:spPr>
          <a:xfrm>
            <a:off x="1905527" y="2578780"/>
            <a:ext cx="5045605" cy="4801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</a:lstStyle>
          <a:p>
            <a:pPr>
              <a:buNone/>
            </a:pPr>
            <a:r>
              <a:rPr lang="en-US" altLang="zh-TW" dirty="0">
                <a:effectLst/>
              </a:rPr>
              <a:t>Conducting a literature review</a:t>
            </a:r>
            <a:endParaRPr lang="zh-CN" altLang="en-US" dirty="0">
              <a:latin typeface="+mn-lt"/>
              <a:ea typeface="方正静蕾简体" pitchFamily="2" charset="-122"/>
            </a:endParaRPr>
          </a:p>
        </p:txBody>
      </p:sp>
      <p:sp>
        <p:nvSpPr>
          <p:cNvPr id="10" name="任意多边形 1048746">
            <a:extLst>
              <a:ext uri="{FF2B5EF4-FFF2-40B4-BE49-F238E27FC236}">
                <a16:creationId xmlns:a16="http://schemas.microsoft.com/office/drawing/2014/main" id="{6F678EB3-A82D-A547-3AFF-D5591BD62784}"/>
              </a:ext>
            </a:extLst>
          </p:cNvPr>
          <p:cNvSpPr/>
          <p:nvPr/>
        </p:nvSpPr>
        <p:spPr bwMode="auto">
          <a:xfrm>
            <a:off x="1380066" y="2638047"/>
            <a:ext cx="334962" cy="325437"/>
          </a:xfrm>
          <a:custGeom>
            <a:avLst/>
            <a:gdLst/>
            <a:ahLst/>
            <a:cxnLst/>
            <a:rect l="0" t="0" r="0" b="0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</a:path>
            </a:pathLst>
          </a:custGeom>
          <a:solidFill>
            <a:srgbClr val="D7816C">
              <a:alpha val="100000"/>
            </a:srgbClr>
          </a:solidFill>
          <a:ln>
            <a:noFill/>
          </a:ln>
        </p:spPr>
      </p:sp>
      <p:sp>
        <p:nvSpPr>
          <p:cNvPr id="11" name="文本框 1048742" descr="#clear#">
            <a:extLst>
              <a:ext uri="{FF2B5EF4-FFF2-40B4-BE49-F238E27FC236}">
                <a16:creationId xmlns:a16="http://schemas.microsoft.com/office/drawing/2014/main" id="{0315A032-ABE1-9298-8022-B1B2148523B6}"/>
              </a:ext>
            </a:extLst>
          </p:cNvPr>
          <p:cNvSpPr txBox="1"/>
          <p:nvPr/>
        </p:nvSpPr>
        <p:spPr>
          <a:xfrm>
            <a:off x="1905527" y="3426254"/>
            <a:ext cx="5045605" cy="4801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</a:lstStyle>
          <a:p>
            <a:pPr>
              <a:buNone/>
            </a:pPr>
            <a:r>
              <a:rPr lang="en-US" altLang="zh-TW" dirty="0">
                <a:effectLst/>
              </a:rPr>
              <a:t>Solving the problem</a:t>
            </a:r>
            <a:endParaRPr lang="zh-CN" altLang="en-US" dirty="0">
              <a:latin typeface="+mn-lt"/>
              <a:ea typeface="方正静蕾简体" pitchFamily="2" charset="-122"/>
            </a:endParaRPr>
          </a:p>
        </p:txBody>
      </p:sp>
      <p:sp>
        <p:nvSpPr>
          <p:cNvPr id="12" name="任意多边形 1048746">
            <a:extLst>
              <a:ext uri="{FF2B5EF4-FFF2-40B4-BE49-F238E27FC236}">
                <a16:creationId xmlns:a16="http://schemas.microsoft.com/office/drawing/2014/main" id="{0464085A-528B-046A-EADD-8734173BDEBC}"/>
              </a:ext>
            </a:extLst>
          </p:cNvPr>
          <p:cNvSpPr/>
          <p:nvPr/>
        </p:nvSpPr>
        <p:spPr bwMode="auto">
          <a:xfrm>
            <a:off x="1380066" y="3485521"/>
            <a:ext cx="334962" cy="325437"/>
          </a:xfrm>
          <a:custGeom>
            <a:avLst/>
            <a:gdLst/>
            <a:ahLst/>
            <a:cxnLst/>
            <a:rect l="0" t="0" r="0" b="0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</a:path>
            </a:pathLst>
          </a:custGeom>
          <a:solidFill>
            <a:srgbClr val="D7816C">
              <a:alpha val="100000"/>
            </a:srgbClr>
          </a:solidFill>
          <a:ln>
            <a:noFill/>
          </a:ln>
        </p:spPr>
      </p:sp>
      <p:sp>
        <p:nvSpPr>
          <p:cNvPr id="13" name="文本框 1048742" descr="#clear#">
            <a:extLst>
              <a:ext uri="{FF2B5EF4-FFF2-40B4-BE49-F238E27FC236}">
                <a16:creationId xmlns:a16="http://schemas.microsoft.com/office/drawing/2014/main" id="{9F17E5DE-A03A-E3EE-D366-4BC793C148CB}"/>
              </a:ext>
            </a:extLst>
          </p:cNvPr>
          <p:cNvSpPr txBox="1"/>
          <p:nvPr/>
        </p:nvSpPr>
        <p:spPr>
          <a:xfrm>
            <a:off x="1905527" y="4273728"/>
            <a:ext cx="5045605" cy="4801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</a:lstStyle>
          <a:p>
            <a:pPr>
              <a:buNone/>
            </a:pPr>
            <a:r>
              <a:rPr lang="en-US" altLang="zh-TW" dirty="0">
                <a:effectLst/>
              </a:rPr>
              <a:t>Conclusion / Future work</a:t>
            </a:r>
            <a:endParaRPr lang="zh-CN" altLang="en-US" dirty="0">
              <a:latin typeface="+mn-lt"/>
              <a:ea typeface="方正静蕾简体" pitchFamily="2" charset="-122"/>
            </a:endParaRPr>
          </a:p>
        </p:txBody>
      </p:sp>
      <p:sp>
        <p:nvSpPr>
          <p:cNvPr id="14" name="任意多边形 1048746">
            <a:extLst>
              <a:ext uri="{FF2B5EF4-FFF2-40B4-BE49-F238E27FC236}">
                <a16:creationId xmlns:a16="http://schemas.microsoft.com/office/drawing/2014/main" id="{7AE43795-FB16-6433-A99A-D90D83D6184F}"/>
              </a:ext>
            </a:extLst>
          </p:cNvPr>
          <p:cNvSpPr/>
          <p:nvPr/>
        </p:nvSpPr>
        <p:spPr bwMode="auto">
          <a:xfrm>
            <a:off x="1380066" y="4332997"/>
            <a:ext cx="334962" cy="325437"/>
          </a:xfrm>
          <a:custGeom>
            <a:avLst/>
            <a:gdLst/>
            <a:ahLst/>
            <a:cxnLst/>
            <a:rect l="0" t="0" r="0" b="0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</a:path>
            </a:pathLst>
          </a:custGeom>
          <a:solidFill>
            <a:srgbClr val="D7816C">
              <a:alpha val="100000"/>
            </a:srgbClr>
          </a:solidFill>
          <a:ln>
            <a:noFill/>
          </a:ln>
        </p:spPr>
      </p:sp>
    </p:spTree>
    <p:custDataLst>
      <p:tags r:id="rId1"/>
    </p:custDataLst>
    <p:extLst>
      <p:ext uri="{BB962C8B-B14F-4D97-AF65-F5344CB8AC3E}">
        <p14:creationId xmlns:p14="http://schemas.microsoft.com/office/powerpoint/2010/main" val="2838820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C5E86-B7C0-5836-4CF1-0F8A6D75F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90">
            <a:extLst>
              <a:ext uri="{FF2B5EF4-FFF2-40B4-BE49-F238E27FC236}">
                <a16:creationId xmlns:a16="http://schemas.microsoft.com/office/drawing/2014/main" id="{AD72B407-0D7E-8158-3137-040918AC8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 </a:t>
            </a:r>
            <a:r>
              <a:rPr kumimoji="1" lang="en-US" altLang="zh-CN" sz="2700" b="1" dirty="0">
                <a:solidFill>
                  <a:srgbClr val="002060"/>
                </a:solidFill>
              </a:rPr>
              <a:t>Graph Coloring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6FD1946-2DC1-1D9E-88EF-47588EDF3320}"/>
                  </a:ext>
                </a:extLst>
              </p:cNvPr>
              <p:cNvSpPr txBox="1"/>
              <p:nvPr/>
            </p:nvSpPr>
            <p:spPr>
              <a:xfrm>
                <a:off x="1270000" y="1210734"/>
                <a:ext cx="10293011" cy="12279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effectLst/>
                  </a:rPr>
                  <a:t>Let </a:t>
                </a:r>
                <a:r>
                  <a:rPr lang="en-US" altLang="zh-TW" sz="200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altLang="zh-TW" sz="2000" dirty="0">
                    <a:effectLst/>
                  </a:rPr>
                  <a:t> = </a:t>
                </a:r>
                <a:r>
                  <a:rPr lang="en-US" altLang="zh-TW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 sz="200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V,E </a:t>
                </a:r>
                <a:r>
                  <a:rPr lang="en-US" altLang="zh-TW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US" altLang="zh-TW" sz="2000" dirty="0">
                    <a:effectLst/>
                  </a:rPr>
                  <a:t>be a graph with vertex set </a:t>
                </a:r>
                <a:r>
                  <a:rPr lang="en-US" altLang="zh-TW" sz="200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zh-TW" sz="2000" dirty="0">
                    <a:effectLst/>
                  </a:rPr>
                  <a:t> and edge set </a:t>
                </a:r>
                <a:r>
                  <a:rPr lang="en-US" altLang="zh-TW" sz="200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E</a:t>
                </a:r>
                <a:r>
                  <a:rPr lang="en-US" altLang="zh-TW" sz="2000" i="1" dirty="0">
                    <a:effectLst/>
                  </a:rPr>
                  <a:t>.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/>
                  <a:t>A function </a:t>
                </a:r>
                <a14:m>
                  <m:oMath xmlns:m="http://schemas.openxmlformats.org/officeDocument/2006/math">
                    <m:r>
                      <a:rPr lang="pt-BR" altLang="zh-TW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/>
                  <a:t>:</a:t>
                </a:r>
                <a:r>
                  <a:rPr lang="en-US" altLang="zh-TW" sz="2000" i="1" dirty="0"/>
                  <a:t>V </a:t>
                </a:r>
                <a:r>
                  <a:rPr lang="en-US" altLang="zh-TW" sz="2000" dirty="0"/>
                  <a:t>→ {1,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2,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...,</a:t>
                </a:r>
                <a:r>
                  <a:rPr lang="zh-TW" altLang="en-US" sz="2000" dirty="0"/>
                  <a:t> </a:t>
                </a:r>
                <a:r>
                  <a:rPr lang="en-US" altLang="zh-TW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 </a:t>
                </a:r>
                <a:r>
                  <a:rPr lang="en-US" altLang="zh-TW" sz="2000" dirty="0"/>
                  <a:t>} is a </a:t>
                </a:r>
                <a:r>
                  <a:rPr lang="en-US" altLang="zh-TW" sz="2000" i="1" dirty="0"/>
                  <a:t>k</a:t>
                </a:r>
                <a:r>
                  <a:rPr lang="en-US" altLang="zh-TW" sz="2000" dirty="0"/>
                  <a:t>-coloring of </a:t>
                </a:r>
                <a:r>
                  <a:rPr lang="en-US" altLang="zh-TW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  <a:r>
                  <a:rPr lang="en-US" altLang="zh-TW" sz="2000" dirty="0"/>
                  <a:t> if for any edge </a:t>
                </a:r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u, v</a:t>
                </a:r>
                <a:r>
                  <a:rPr lang="zh-TW" alt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sz="2000" dirty="0"/>
                  <a:t>, </a:t>
                </a:r>
                <a14:m>
                  <m:oMath xmlns:m="http://schemas.openxmlformats.org/officeDocument/2006/math">
                    <m:r>
                      <a:rPr lang="pt-BR" altLang="zh-TW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</a:t>
                </a:r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pt-BR" altLang="zh-TW" sz="2000" dirty="0"/>
                  <a:t> </a:t>
                </a:r>
                <a14:m>
                  <m:oMath xmlns:m="http://schemas.openxmlformats.org/officeDocument/2006/math">
                    <m:r>
                      <a:rPr lang="pt-BR" altLang="zh-TW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altLang="zh-TW" sz="2000" dirty="0"/>
                  <a:t>.</a:t>
                </a:r>
                <a:endParaRPr lang="zh-TW" altLang="en-US" sz="2000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6FD1946-2DC1-1D9E-88EF-47588EDF3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0" y="1210734"/>
                <a:ext cx="10293011" cy="1227965"/>
              </a:xfrm>
              <a:prstGeom prst="rect">
                <a:avLst/>
              </a:prstGeom>
              <a:blipFill>
                <a:blip r:embed="rId3"/>
                <a:stretch>
                  <a:fillRect l="-533" b="-84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圖片 20">
            <a:extLst>
              <a:ext uri="{FF2B5EF4-FFF2-40B4-BE49-F238E27FC236}">
                <a16:creationId xmlns:a16="http://schemas.microsoft.com/office/drawing/2014/main" id="{418CCB7B-4F4B-D038-FA63-258C40B74A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309" t="66420" r="52963" b="2592"/>
          <a:stretch/>
        </p:blipFill>
        <p:spPr>
          <a:xfrm>
            <a:off x="2116666" y="3422211"/>
            <a:ext cx="2713801" cy="255117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B1E4EA6-1497-9AE2-6E61-38E5A1C230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610" t="66050" r="18291" b="3950"/>
          <a:stretch/>
        </p:blipFill>
        <p:spPr>
          <a:xfrm>
            <a:off x="5994400" y="3422212"/>
            <a:ext cx="3412066" cy="25511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8127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FA636-D17E-1DFF-C904-79C8425A0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C7BB386-3015-D8B8-AC1D-D449E00C1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8315" t="74568" r="62329"/>
          <a:stretch/>
        </p:blipFill>
        <p:spPr>
          <a:xfrm>
            <a:off x="1769533" y="3597485"/>
            <a:ext cx="2099734" cy="2069594"/>
          </a:xfrm>
          <a:prstGeom prst="rect">
            <a:avLst/>
          </a:prstGeom>
        </p:spPr>
      </p:pic>
      <p:sp>
        <p:nvSpPr>
          <p:cNvPr id="58" name="Title 90">
            <a:extLst>
              <a:ext uri="{FF2B5EF4-FFF2-40B4-BE49-F238E27FC236}">
                <a16:creationId xmlns:a16="http://schemas.microsoft.com/office/drawing/2014/main" id="{D87A4D2B-7E4D-82F9-FDAD-DAFE9D9B3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 </a:t>
            </a:r>
            <a:r>
              <a:rPr kumimoji="1" lang="en-US" altLang="zh-CN" sz="2700" b="1" dirty="0">
                <a:solidFill>
                  <a:srgbClr val="002060"/>
                </a:solidFill>
              </a:rPr>
              <a:t>Conducting a literature review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15DF338-29C5-5EFE-51AA-B5217F29B9C3}"/>
              </a:ext>
            </a:extLst>
          </p:cNvPr>
          <p:cNvSpPr txBox="1"/>
          <p:nvPr/>
        </p:nvSpPr>
        <p:spPr>
          <a:xfrm>
            <a:off x="660400" y="884611"/>
            <a:ext cx="9829800" cy="2497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000" b="1" dirty="0"/>
              <a:t>Conflict-free (Edge-)connection Coloring Problem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A conflict-free path is a colored path with some color that occurs on exactly one </a:t>
            </a:r>
            <a:r>
              <a:rPr lang="en-US" altLang="zh-TW" sz="2000" dirty="0">
                <a:solidFill>
                  <a:srgbClr val="00B050"/>
                </a:solidFill>
              </a:rPr>
              <a:t>edge</a:t>
            </a:r>
            <a:r>
              <a:rPr lang="en-US" altLang="zh-TW" sz="2000" dirty="0"/>
              <a:t> on the path.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Given a graph </a:t>
            </a:r>
            <a:r>
              <a:rPr lang="en-US" altLang="zh-TW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n-US" altLang="zh-TW" sz="2000" dirty="0"/>
              <a:t> and an integer </a:t>
            </a:r>
            <a:r>
              <a:rPr lang="en-US" altLang="zh-TW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altLang="zh-TW" sz="2000" dirty="0"/>
              <a:t>, the problem is to ask whether </a:t>
            </a:r>
            <a:r>
              <a:rPr lang="en-US" altLang="zh-TW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n-US" altLang="zh-TW" sz="2000" dirty="0"/>
              <a:t> is </a:t>
            </a:r>
            <a:r>
              <a:rPr lang="en-US" altLang="zh-TW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altLang="zh-TW" sz="2000" dirty="0"/>
              <a:t>-colorable such that every two vertices have a conflict-free path.</a:t>
            </a:r>
            <a:endParaRPr lang="zh-TW" altLang="en-US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6127CA-BEB2-2DCB-9EE2-855F6327973B}"/>
              </a:ext>
            </a:extLst>
          </p:cNvPr>
          <p:cNvSpPr txBox="1"/>
          <p:nvPr/>
        </p:nvSpPr>
        <p:spPr>
          <a:xfrm>
            <a:off x="2997201" y="5167659"/>
            <a:ext cx="10498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colors</a:t>
            </a:r>
            <a:endParaRPr lang="zh-TW" alt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B08946A-1CE0-8810-A061-E6311AF8A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7853" t="73842" r="42791" b="726"/>
          <a:stretch/>
        </p:blipFill>
        <p:spPr>
          <a:xfrm>
            <a:off x="5943600" y="3597485"/>
            <a:ext cx="2099734" cy="20695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3643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D6D0F-0051-6511-5BA0-BFE658B01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90">
            <a:extLst>
              <a:ext uri="{FF2B5EF4-FFF2-40B4-BE49-F238E27FC236}">
                <a16:creationId xmlns:a16="http://schemas.microsoft.com/office/drawing/2014/main" id="{E5D9EF9B-540D-4B4E-2CF4-416D3D98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 </a:t>
            </a:r>
            <a:r>
              <a:rPr kumimoji="1" lang="en-US" altLang="zh-CN" sz="2700" b="1" dirty="0">
                <a:solidFill>
                  <a:srgbClr val="002060"/>
                </a:solidFill>
              </a:rPr>
              <a:t>Conducting a literature review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F77AE33-0090-8306-05F4-1A8C9CF69538}"/>
              </a:ext>
            </a:extLst>
          </p:cNvPr>
          <p:cNvSpPr txBox="1"/>
          <p:nvPr/>
        </p:nvSpPr>
        <p:spPr>
          <a:xfrm>
            <a:off x="660400" y="884611"/>
            <a:ext cx="9829800" cy="2497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000" b="1" dirty="0"/>
              <a:t>Conflict-free Vertex-connection Coloring Problem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A conflict-free path is a colored path with some color that occurs on exactly one </a:t>
            </a:r>
            <a:r>
              <a:rPr lang="en-US" altLang="zh-TW" sz="2000" dirty="0">
                <a:solidFill>
                  <a:srgbClr val="FF0000"/>
                </a:solidFill>
              </a:rPr>
              <a:t>vertex</a:t>
            </a:r>
            <a:r>
              <a:rPr lang="en-US" altLang="zh-TW" sz="2000" dirty="0"/>
              <a:t> on the path.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Given a graph </a:t>
            </a:r>
            <a:r>
              <a:rPr lang="en-US" altLang="zh-TW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n-US" altLang="zh-TW" sz="2000" dirty="0"/>
              <a:t> and an integer </a:t>
            </a:r>
            <a:r>
              <a:rPr lang="en-US" altLang="zh-TW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altLang="zh-TW" sz="2000" dirty="0"/>
              <a:t>, the problem is to ask whether </a:t>
            </a:r>
            <a:r>
              <a:rPr lang="en-US" altLang="zh-TW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n-US" altLang="zh-TW" sz="2000" dirty="0"/>
              <a:t>  is </a:t>
            </a:r>
            <a:r>
              <a:rPr lang="en-US" altLang="zh-TW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altLang="zh-TW" sz="2000" dirty="0"/>
              <a:t>-colorable such that every two vertices have a conflict-free path.</a:t>
            </a:r>
            <a:endParaRPr lang="zh-TW" altLang="en-US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375DD2-F635-DEAA-23D5-B38BFA0F1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9991" t="62099" r="63707" b="8889"/>
          <a:stretch/>
        </p:blipFill>
        <p:spPr>
          <a:xfrm>
            <a:off x="2184400" y="3983721"/>
            <a:ext cx="2413000" cy="199667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FBA3FA4-7186-7064-BCEE-012E66099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8371" t="61949" r="42134" b="10585"/>
          <a:stretch/>
        </p:blipFill>
        <p:spPr>
          <a:xfrm>
            <a:off x="6599767" y="3983721"/>
            <a:ext cx="1782233" cy="188367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D289AD6-B127-C13D-9336-1D7EFD3AB95B}"/>
              </a:ext>
            </a:extLst>
          </p:cNvPr>
          <p:cNvSpPr txBox="1"/>
          <p:nvPr/>
        </p:nvSpPr>
        <p:spPr>
          <a:xfrm>
            <a:off x="3742268" y="5489601"/>
            <a:ext cx="1049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colors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3324962-257B-1952-CA5E-8A0A1AA0AD91}"/>
              </a:ext>
            </a:extLst>
          </p:cNvPr>
          <p:cNvSpPr txBox="1"/>
          <p:nvPr/>
        </p:nvSpPr>
        <p:spPr>
          <a:xfrm>
            <a:off x="7620003" y="5607977"/>
            <a:ext cx="1049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colors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555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1A9D3-ADD6-EB73-EF73-5FEB8170A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90">
            <a:extLst>
              <a:ext uri="{FF2B5EF4-FFF2-40B4-BE49-F238E27FC236}">
                <a16:creationId xmlns:a16="http://schemas.microsoft.com/office/drawing/2014/main" id="{DF392CF6-5A2D-A68A-AF68-63C1F26A7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 </a:t>
            </a:r>
            <a:r>
              <a:rPr kumimoji="1" lang="en-US" altLang="zh-CN" sz="2700" b="1" dirty="0">
                <a:solidFill>
                  <a:srgbClr val="002060"/>
                </a:solidFill>
              </a:rPr>
              <a:t>Conducting a literature review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2414D47-1877-344E-63A3-6646C0A0DF1F}"/>
              </a:ext>
            </a:extLst>
          </p:cNvPr>
          <p:cNvSpPr txBox="1"/>
          <p:nvPr/>
        </p:nvSpPr>
        <p:spPr>
          <a:xfrm>
            <a:off x="660400" y="884611"/>
            <a:ext cx="9829800" cy="2497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000" b="1" dirty="0"/>
              <a:t>Strong Conflict-free Connection Coloring Problem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A conflict-free </a:t>
            </a:r>
            <a:r>
              <a:rPr lang="en-US" altLang="zh-TW" sz="2000" dirty="0">
                <a:solidFill>
                  <a:srgbClr val="FF0000"/>
                </a:solidFill>
              </a:rPr>
              <a:t>shortest</a:t>
            </a:r>
            <a:r>
              <a:rPr lang="en-US" altLang="zh-TW" sz="2000" dirty="0"/>
              <a:t> path is a colored path with some</a:t>
            </a:r>
            <a:r>
              <a:rPr lang="zh-TW" altLang="en-US" sz="2000" dirty="0"/>
              <a:t> </a:t>
            </a:r>
            <a:r>
              <a:rPr lang="en-US" altLang="zh-TW" sz="2000" dirty="0"/>
              <a:t>color that occurs on exactly one edge one edge on the path.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Given a graph </a:t>
            </a:r>
            <a:r>
              <a:rPr lang="en-US" altLang="zh-TW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n-US" altLang="zh-TW" sz="2000" dirty="0"/>
              <a:t> and an integer </a:t>
            </a:r>
            <a:r>
              <a:rPr lang="en-US" altLang="zh-TW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altLang="zh-TW" sz="2000" dirty="0"/>
              <a:t>, the problem is to ask whether </a:t>
            </a:r>
            <a:r>
              <a:rPr lang="en-US" altLang="zh-TW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n-US" altLang="zh-TW" sz="2000" dirty="0"/>
              <a:t> is </a:t>
            </a:r>
            <a:r>
              <a:rPr lang="en-US" altLang="zh-TW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altLang="zh-TW" sz="2000" dirty="0"/>
              <a:t>-colorable such that every two vertices have a conflict-free </a:t>
            </a:r>
            <a:r>
              <a:rPr lang="en-US" altLang="zh-TW" sz="2000" b="1" dirty="0"/>
              <a:t>shortest</a:t>
            </a:r>
            <a:r>
              <a:rPr lang="en-US" altLang="zh-TW" sz="2000" dirty="0"/>
              <a:t> path.</a:t>
            </a:r>
            <a:endParaRPr lang="zh-TW" altLang="en-US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3F4D82-A32F-909B-E29C-0715CC824B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55" t="63582" r="41943" b="18227"/>
          <a:stretch/>
        </p:blipFill>
        <p:spPr>
          <a:xfrm>
            <a:off x="1219199" y="4360456"/>
            <a:ext cx="3894667" cy="124752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9FFB66D-DD95-8585-2EAB-0ABB99BAF5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770" t="61767" r="12363" b="20042"/>
          <a:stretch/>
        </p:blipFill>
        <p:spPr>
          <a:xfrm>
            <a:off x="6787870" y="4360456"/>
            <a:ext cx="2364758" cy="124752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DC64833-D240-221B-F104-32504849593F}"/>
              </a:ext>
            </a:extLst>
          </p:cNvPr>
          <p:cNvSpPr txBox="1"/>
          <p:nvPr/>
        </p:nvSpPr>
        <p:spPr>
          <a:xfrm>
            <a:off x="6920383" y="5257546"/>
            <a:ext cx="1049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color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7331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A65DE-437A-811F-DFC3-F9C6BEFBF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5129;p69">
            <a:extLst>
              <a:ext uri="{FF2B5EF4-FFF2-40B4-BE49-F238E27FC236}">
                <a16:creationId xmlns:a16="http://schemas.microsoft.com/office/drawing/2014/main" id="{73947D2B-B296-2DB5-8D97-41AF078329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536478"/>
              </p:ext>
            </p:extLst>
          </p:nvPr>
        </p:nvGraphicFramePr>
        <p:xfrm>
          <a:off x="1375833" y="1926487"/>
          <a:ext cx="9440333" cy="300502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5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3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5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21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dirty="0">
                          <a:solidFill>
                            <a:schemeClr val="bg1"/>
                          </a:solidFill>
                          <a:effectLst/>
                        </a:rPr>
                        <a:t>Edge version</a:t>
                      </a:r>
                      <a:endParaRPr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dirty="0">
                          <a:solidFill>
                            <a:schemeClr val="bg1"/>
                          </a:solidFill>
                          <a:effectLst/>
                        </a:rPr>
                        <a:t>Vertex version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11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u="sng" dirty="0">
                          <a:solidFill>
                            <a:schemeClr val="bg1"/>
                          </a:solidFill>
                          <a:effectLst/>
                        </a:rPr>
                        <a:t>Connected by a </a:t>
                      </a:r>
                      <a:r>
                        <a:rPr lang="en-US" altLang="zh-TW" sz="1800" b="1" u="sng" dirty="0">
                          <a:solidFill>
                            <a:schemeClr val="tx1"/>
                          </a:solidFill>
                          <a:effectLst/>
                        </a:rPr>
                        <a:t>path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dirty="0">
                          <a:solidFill>
                            <a:schemeClr val="bg1"/>
                          </a:solidFill>
                        </a:rPr>
                        <a:t>Conflict-free Connection Coloring Problem</a:t>
                      </a:r>
                      <a:endParaRPr sz="1600" u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altLang="zh-TW" sz="1800" dirty="0">
                          <a:solidFill>
                            <a:schemeClr val="bg1"/>
                          </a:solidFill>
                          <a:effectLst/>
                        </a:rPr>
                        <a:t>[Czap et al., 2018]</a:t>
                      </a:r>
                    </a:p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[Chang et al., 2019]</a:t>
                      </a:r>
                    </a:p>
                    <a:p>
                      <a:pPr algn="l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[Chang et al., 2021]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altLang="zh-TW" sz="1800" dirty="0">
                          <a:solidFill>
                            <a:schemeClr val="bg1"/>
                          </a:solidFill>
                          <a:effectLst/>
                        </a:rPr>
                        <a:t>[Li et al., 2020]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altLang="zh-TW" sz="1800" dirty="0">
                          <a:solidFill>
                            <a:schemeClr val="bg1"/>
                          </a:solidFill>
                          <a:effectLst/>
                        </a:rPr>
                        <a:t>[Li&amp;Zhu, 2020]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altLang="zh-TW" sz="1800" dirty="0">
                          <a:solidFill>
                            <a:schemeClr val="bg1"/>
                          </a:solidFill>
                          <a:effectLst/>
                        </a:rPr>
                        <a:t>[Doan et al., 2021]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altLang="zh-TW" sz="1800" dirty="0">
                          <a:solidFill>
                            <a:schemeClr val="bg1"/>
                          </a:solidFill>
                          <a:effectLst/>
                        </a:rPr>
                        <a:t>[Doan et al., 2022]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669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dirty="0">
                          <a:solidFill>
                            <a:schemeClr val="bg1"/>
                          </a:solidFill>
                          <a:effectLst/>
                        </a:rPr>
                        <a:t>Connected by a </a:t>
                      </a: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effectLst/>
                        </a:rPr>
                        <a:t>shortest path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Strong 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Conflict-free Connection Coloring Problem</a:t>
                      </a:r>
                      <a:endParaRPr sz="16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dirty="0">
                          <a:solidFill>
                            <a:schemeClr val="bg1"/>
                          </a:solidFill>
                          <a:effectLst/>
                        </a:rPr>
                        <a:t>[</a:t>
                      </a:r>
                      <a:r>
                        <a:rPr lang="en-US" altLang="zh-TW" sz="1800" dirty="0" err="1">
                          <a:solidFill>
                            <a:schemeClr val="bg1"/>
                          </a:solidFill>
                          <a:effectLst/>
                        </a:rPr>
                        <a:t>Ji&amp;Li</a:t>
                      </a:r>
                      <a:r>
                        <a:rPr lang="en-US" altLang="zh-TW" sz="1800" dirty="0">
                          <a:solidFill>
                            <a:schemeClr val="bg1"/>
                          </a:solidFill>
                          <a:effectLst/>
                        </a:rPr>
                        <a:t>, 2019]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[Ji et al., 2020]</a:t>
                      </a: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>
                          <a:solidFill>
                            <a:srgbClr val="FF0000"/>
                          </a:solidFill>
                          <a:effectLst/>
                        </a:rPr>
                        <a:t>This study</a:t>
                      </a:r>
                      <a:endParaRPr sz="1000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itle 90">
            <a:extLst>
              <a:ext uri="{FF2B5EF4-FFF2-40B4-BE49-F238E27FC236}">
                <a16:creationId xmlns:a16="http://schemas.microsoft.com/office/drawing/2014/main" id="{6799142A-34F5-6C18-C7F5-7FB0263091BC}"/>
              </a:ext>
            </a:extLst>
          </p:cNvPr>
          <p:cNvSpPr txBox="1">
            <a:spLocks/>
          </p:cNvSpPr>
          <p:nvPr/>
        </p:nvSpPr>
        <p:spPr>
          <a:xfrm>
            <a:off x="311150" y="264741"/>
            <a:ext cx="10858500" cy="54638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/>
              <a:t>Keywords- </a:t>
            </a:r>
            <a:r>
              <a:rPr kumimoji="1" lang="en-US" altLang="zh-CN" sz="2700" dirty="0">
                <a:solidFill>
                  <a:srgbClr val="002060"/>
                </a:solidFill>
              </a:rPr>
              <a:t>Conducting a literature review</a:t>
            </a:r>
            <a:endParaRPr kumimoji="1" lang="en-US" altLang="zh-CN" sz="3600" dirty="0">
              <a:solidFill>
                <a:srgbClr val="00206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2D7BC7-5E09-97AE-4BF5-71288AC1C349}"/>
              </a:ext>
            </a:extLst>
          </p:cNvPr>
          <p:cNvSpPr txBox="1"/>
          <p:nvPr/>
        </p:nvSpPr>
        <p:spPr>
          <a:xfrm>
            <a:off x="660400" y="884611"/>
            <a:ext cx="9829800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000" b="1" dirty="0">
                <a:solidFill>
                  <a:srgbClr val="FF0000"/>
                </a:solidFill>
              </a:rPr>
              <a:t>Strong</a:t>
            </a:r>
            <a:r>
              <a:rPr lang="en-US" altLang="zh-TW" sz="2000" b="1" dirty="0"/>
              <a:t> Conflict-free Connection Coloring Problem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7628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46CC5-587C-5AD5-845C-B200C2040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AE089635-F05A-60A1-6E08-EE82FF036129}"/>
              </a:ext>
            </a:extLst>
          </p:cNvPr>
          <p:cNvSpPr/>
          <p:nvPr/>
        </p:nvSpPr>
        <p:spPr>
          <a:xfrm>
            <a:off x="3475566" y="2305048"/>
            <a:ext cx="8335434" cy="2825751"/>
          </a:xfrm>
          <a:prstGeom prst="roundRect">
            <a:avLst>
              <a:gd name="adj" fmla="val 10657"/>
            </a:avLst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: Rounded Corners 2">
            <a:extLst>
              <a:ext uri="{FF2B5EF4-FFF2-40B4-BE49-F238E27FC236}">
                <a16:creationId xmlns:a16="http://schemas.microsoft.com/office/drawing/2014/main" id="{2258E3BE-C4B8-E393-5AC1-89B343FFAE11}"/>
              </a:ext>
            </a:extLst>
          </p:cNvPr>
          <p:cNvSpPr/>
          <p:nvPr/>
        </p:nvSpPr>
        <p:spPr>
          <a:xfrm>
            <a:off x="1024469" y="2952750"/>
            <a:ext cx="2032000" cy="1502834"/>
          </a:xfrm>
          <a:prstGeom prst="roundRect">
            <a:avLst>
              <a:gd name="adj" fmla="val 1065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F8C11AA-8FDD-C600-4CB0-620DBE41B93F}"/>
              </a:ext>
            </a:extLst>
          </p:cNvPr>
          <p:cNvSpPr txBox="1"/>
          <p:nvPr/>
        </p:nvSpPr>
        <p:spPr>
          <a:xfrm>
            <a:off x="660400" y="884611"/>
            <a:ext cx="9829800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>
                <a:effectLst/>
                <a:latin typeface="+mj-lt"/>
                <a:cs typeface="Times New Roman" panose="02020603050405020304" pitchFamily="18" charset="0"/>
              </a:rPr>
              <a:t>NP-Hardness Result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Reduction from 3-SAT Problem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158174-79AC-0B07-2383-CB72D155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52" t="60370" r="70837" b="26914"/>
          <a:stretch/>
        </p:blipFill>
        <p:spPr>
          <a:xfrm>
            <a:off x="1134535" y="3020830"/>
            <a:ext cx="1778000" cy="1366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D3B5ABF-76DF-53E4-8D45-FB912167F3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924" t="46791" r="16381" b="14567"/>
          <a:stretch/>
        </p:blipFill>
        <p:spPr>
          <a:xfrm>
            <a:off x="3623733" y="2379134"/>
            <a:ext cx="3903133" cy="2650066"/>
          </a:xfrm>
          <a:prstGeom prst="rect">
            <a:avLst/>
          </a:prstGeom>
        </p:spPr>
      </p:pic>
      <p:pic>
        <p:nvPicPr>
          <p:cNvPr id="9" name="Google Shape;211;p29">
            <a:extLst>
              <a:ext uri="{FF2B5EF4-FFF2-40B4-BE49-F238E27FC236}">
                <a16:creationId xmlns:a16="http://schemas.microsoft.com/office/drawing/2014/main" id="{09DB8EA0-29EE-94FB-E13E-C8C05F51CE4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6866" y="2379134"/>
            <a:ext cx="4148667" cy="265006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BFB6204-C2B6-DD2F-B47F-6EB3F28F6002}"/>
              </a:ext>
            </a:extLst>
          </p:cNvPr>
          <p:cNvSpPr txBox="1"/>
          <p:nvPr/>
        </p:nvSpPr>
        <p:spPr>
          <a:xfrm>
            <a:off x="7734299" y="5269410"/>
            <a:ext cx="373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/>
              <a:t>Theorem:</a:t>
            </a:r>
            <a:r>
              <a:rPr lang="zh-TW" altLang="en-US" dirty="0"/>
              <a:t> 3-svcfc problem is NP-Hard on 3-colorable graphs.</a:t>
            </a:r>
          </a:p>
        </p:txBody>
      </p:sp>
      <p:sp>
        <p:nvSpPr>
          <p:cNvPr id="18" name="Title 90">
            <a:extLst>
              <a:ext uri="{FF2B5EF4-FFF2-40B4-BE49-F238E27FC236}">
                <a16:creationId xmlns:a16="http://schemas.microsoft.com/office/drawing/2014/main" id="{F7E4BEB0-7ADC-853F-502E-7200A668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 </a:t>
            </a:r>
            <a:r>
              <a:rPr kumimoji="1" lang="en-US" altLang="zh-CN" sz="2700" b="1" dirty="0">
                <a:solidFill>
                  <a:srgbClr val="002060"/>
                </a:solidFill>
              </a:rPr>
              <a:t>Solving the problem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5836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54DE-D4C0-9C35-FB71-BF760F75C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90">
            <a:extLst>
              <a:ext uri="{FF2B5EF4-FFF2-40B4-BE49-F238E27FC236}">
                <a16:creationId xmlns:a16="http://schemas.microsoft.com/office/drawing/2014/main" id="{6904F1DD-0E88-E85D-4383-DA18B3BE1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 </a:t>
            </a:r>
            <a:r>
              <a:rPr kumimoji="1" lang="en-US" altLang="zh-CN" sz="2700" b="1" dirty="0">
                <a:solidFill>
                  <a:srgbClr val="002060"/>
                </a:solidFill>
              </a:rPr>
              <a:t>Solving the problem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3D6151-932A-996C-34B7-AD8423DCADAE}"/>
              </a:ext>
            </a:extLst>
          </p:cNvPr>
          <p:cNvSpPr txBox="1"/>
          <p:nvPr/>
        </p:nvSpPr>
        <p:spPr>
          <a:xfrm>
            <a:off x="660400" y="884611"/>
            <a:ext cx="9829800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>
                <a:effectLst/>
              </a:rPr>
              <a:t>Polynomial Results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Split graphs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2863A4-F65E-40BC-0D55-26612FF6C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549" t="64197" r="63892" b="3861"/>
          <a:stretch/>
        </p:blipFill>
        <p:spPr>
          <a:xfrm>
            <a:off x="1684867" y="2540000"/>
            <a:ext cx="1422400" cy="21905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542BF38-A62E-416F-4D4B-64CE43CA2521}"/>
                  </a:ext>
                </a:extLst>
              </p:cNvPr>
              <p:cNvSpPr txBox="1"/>
              <p:nvPr/>
            </p:nvSpPr>
            <p:spPr>
              <a:xfrm>
                <a:off x="3742267" y="2470404"/>
                <a:ext cx="6747933" cy="95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200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altLang="zh-TW" sz="2000" i="1" dirty="0">
                    <a:effectLst/>
                  </a:rPr>
                  <a:t> = |</a:t>
                </a:r>
                <a:r>
                  <a:rPr lang="en-US" altLang="zh-TW" sz="200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C </a:t>
                </a:r>
                <a:r>
                  <a:rPr lang="en-US" altLang="zh-TW" sz="2000" i="1" dirty="0">
                    <a:effectLst/>
                  </a:rPr>
                  <a:t>|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max </a:t>
                </a:r>
                <a14:m>
                  <m:oMath xmlns:m="http://schemas.openxmlformats.org/officeDocument/2006/math">
                    <m:r>
                      <a:rPr lang="pt-BR" altLang="zh-TW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 </a:t>
                </a:r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 </a:t>
                </a:r>
                <a:r>
                  <a:rPr lang="en-US" altLang="zh-TW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 </a:t>
                </a:r>
                <a:endParaRPr lang="zh-TW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542BF38-A62E-416F-4D4B-64CE43CA2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267" y="2470404"/>
                <a:ext cx="6747933" cy="958596"/>
              </a:xfrm>
              <a:prstGeom prst="rect">
                <a:avLst/>
              </a:prstGeom>
              <a:blipFill>
                <a:blip r:embed="rId5"/>
                <a:stretch>
                  <a:fillRect l="-994" b="-94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22F7988-6F52-6F49-5837-EAFF96A020E8}"/>
                  </a:ext>
                </a:extLst>
              </p:cNvPr>
              <p:cNvSpPr txBox="1"/>
              <p:nvPr/>
            </p:nvSpPr>
            <p:spPr>
              <a:xfrm>
                <a:off x="3759200" y="3783559"/>
                <a:ext cx="6747933" cy="1036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pt-BR" altLang="zh-TW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altLang="zh-TW" sz="200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u </a:t>
                </a:r>
                <a:r>
                  <a:rPr lang="en-US" altLang="zh-TW" sz="2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altLang="zh-TW" sz="200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sz="20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altLang="zh-TW" sz="20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sz="2000" b="0" i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TW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TW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TW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US" altLang="zh-TW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\ </m:t>
                                    </m:r>
                                    <m:r>
                                      <a:rPr lang="pt-BR" altLang="zh-TW" sz="2000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altLang="zh-TW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TW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TW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TW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))</m:t>
                                    </m:r>
                                  </m:e>
                                </m:d>
                                <m:r>
                                  <a:rPr lang="en-US" altLang="zh-TW" sz="20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b="0" i="0" smtClean="0">
                                    <a:effectLst/>
                                    <a:ea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altLang="zh-TW" sz="20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0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sz="20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TW" sz="20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altLang="zh-TW" sz="20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0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TW" sz="20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0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TW" sz="20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func>
                          </m:e>
                          <m:e>
                            <m:r>
                              <a:rPr lang="en-US" altLang="zh-TW" sz="20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20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+1                       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2000" b="0" i="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zh-TW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22F7988-6F52-6F49-5837-EAFF96A02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200" y="3783559"/>
                <a:ext cx="6747933" cy="1036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B7FBD93D-9202-E98F-BF07-A75FF38CC994}"/>
              </a:ext>
            </a:extLst>
          </p:cNvPr>
          <p:cNvSpPr txBox="1"/>
          <p:nvPr/>
        </p:nvSpPr>
        <p:spPr>
          <a:xfrm>
            <a:off x="1807634" y="1948763"/>
            <a:ext cx="1176866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solidFill>
                  <a:srgbClr val="0070C0"/>
                </a:solidFill>
                <a:latin typeface="Cambria Math" panose="02040503050406030204" pitchFamily="18" charset="0"/>
              </a:rPr>
              <a:t>Clique: C</a:t>
            </a:r>
            <a:endParaRPr lang="zh-TW" altLang="en-US" sz="2000" dirty="0">
              <a:solidFill>
                <a:srgbClr val="0070C0"/>
              </a:solidFill>
              <a:latin typeface="Cambria Math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415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2D926-33B9-E335-3D1D-9FD7836CD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Google Shape;5129;p69">
                <a:extLst>
                  <a:ext uri="{FF2B5EF4-FFF2-40B4-BE49-F238E27FC236}">
                    <a16:creationId xmlns:a16="http://schemas.microsoft.com/office/drawing/2014/main" id="{E49F0AF7-3F73-D2F8-5300-D40D9332726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41920487"/>
                  </p:ext>
                </p:extLst>
              </p:nvPr>
            </p:nvGraphicFramePr>
            <p:xfrm>
              <a:off x="1835150" y="2036554"/>
              <a:ext cx="8521699" cy="3141360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2177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9460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4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4021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dirty="0"/>
                        </a:p>
                      </a:txBody>
                      <a:tcPr marL="91425" marR="91425" marT="91425" marB="914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2000" dirty="0">
                              <a:solidFill>
                                <a:schemeClr val="bg1"/>
                              </a:solidFill>
                              <a:effectLst/>
                            </a:rPr>
                            <a:t>Edge version</a:t>
                          </a:r>
                          <a:endParaRPr sz="1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1425" marR="91425" marT="91425" marB="914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F819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Vertex version</a:t>
                          </a:r>
                          <a:endParaRPr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1425" marR="91425" marT="91425" marB="914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F819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1811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u="none" dirty="0">
                              <a:solidFill>
                                <a:schemeClr val="bg1"/>
                              </a:solidFill>
                            </a:rPr>
                            <a:t>Conflict-free Connection Coloring</a:t>
                          </a:r>
                          <a:endParaRPr sz="1600" u="non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1425" marR="91425" marT="91425" marB="914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69FB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1800" i="1" dirty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0" i="1" dirty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1800" b="0" i="1" dirty="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sz="1800" b="0" i="1" dirty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 2</m:t>
                              </m:r>
                            </m:oMath>
                          </a14:m>
                          <a:r>
                            <a:rPr lang="zh-TW" altLang="en-US" sz="1800" dirty="0">
                              <a:solidFill>
                                <a:schemeClr val="bg1"/>
                              </a:solidFill>
                            </a:rPr>
                            <a:t>−</a:t>
                          </a:r>
                          <a:r>
                            <a:rPr lang="zh-TW" altLang="en-US" sz="1800" dirty="0">
                              <a:solidFill>
                                <a:schemeClr val="bg1"/>
                              </a:solidFill>
                              <a:latin typeface="+mn-lt"/>
                            </a:rPr>
                            <a:t>𝑐𝑜𝑛𝑛𝑒𝑐𝑡𝑒𝑑</a:t>
                          </a:r>
                          <a:r>
                            <a:rPr lang="en-US" altLang="zh-TW" sz="1800" dirty="0">
                              <a:solidFill>
                                <a:schemeClr val="bg1"/>
                              </a:solidFill>
                              <a:latin typeface="+mn-lt"/>
                            </a:rPr>
                            <a:t>,... [2018]</a:t>
                          </a:r>
                        </a:p>
                        <a:p>
                          <a:pPr algn="l"/>
                          <a:r>
                            <a:rPr lang="en-US" sz="1800" dirty="0">
                              <a:solidFill>
                                <a:schemeClr val="bg1"/>
                              </a:solidFill>
                              <a:latin typeface="+mn-lt"/>
                            </a:rPr>
                            <a:t>Some special trees [2019, 2021]</a:t>
                          </a:r>
                          <a:endParaRPr sz="1800" dirty="0">
                            <a:solidFill>
                              <a:schemeClr val="bg1"/>
                            </a:solidFill>
                            <a:latin typeface="+mn-lt"/>
                          </a:endParaRPr>
                        </a:p>
                      </a:txBody>
                      <a:tcPr marL="91425" marR="91425" marT="91425" marB="914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B7C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da-DK" altLang="zh-TW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2-connected, graphs with diameter </a:t>
                          </a:r>
                          <a14:m>
                            <m:oMath xmlns:m="http://schemas.openxmlformats.org/officeDocument/2006/math">
                              <m:r>
                                <a:rPr lang="da-DK" altLang="zh-TW" sz="1800" i="1" dirty="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da-DK" altLang="zh-TW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 4 [2020]</a:t>
                          </a:r>
                        </a:p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solidFill>
                                <a:schemeClr val="bg1"/>
                              </a:solidFill>
                            </a:rPr>
                            <a:t>Graphs with </a:t>
                          </a:r>
                          <a:r>
                            <a:rPr lang="en-US" sz="1800" dirty="0" err="1">
                              <a:solidFill>
                                <a:schemeClr val="bg1"/>
                              </a:solidFill>
                            </a:rPr>
                            <a:t>vefc</a:t>
                          </a:r>
                          <a:r>
                            <a:rPr lang="en-US" sz="1800" dirty="0">
                              <a:solidFill>
                                <a:schemeClr val="bg1"/>
                              </a:solidFill>
                            </a:rPr>
                            <a:t> number</a:t>
                          </a:r>
                        </a:p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r>
                                <a:rPr lang="en-US" sz="1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chemeClr val="bg1"/>
                              </a:solidFill>
                            </a:rPr>
                            <a:t> 3, and deg. conditions</a:t>
                          </a:r>
                        </a:p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solidFill>
                                <a:schemeClr val="bg1"/>
                              </a:solidFill>
                            </a:rPr>
                            <a:t>of graphs [2021, 2022]</a:t>
                          </a:r>
                          <a:endParaRPr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1425" marR="91425" marT="91425" marB="914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B7C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4669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Strong </a:t>
                          </a:r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Conflict-free Connection Coloring</a:t>
                          </a:r>
                          <a:endParaRPr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1425" marR="91425" marT="91425" marB="914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994A9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Characterization for some special graphs [2020] NP-Hard [2020]</a:t>
                          </a:r>
                          <a:endParaRPr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25" marR="91425" marT="91425" marB="914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BBCC9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r>
                            <a:rPr lang="en-US" altLang="zh-TW" dirty="0">
                              <a:solidFill>
                                <a:srgbClr val="FF0000"/>
                              </a:solidFill>
                              <a:effectLst/>
                            </a:rPr>
                            <a:t>P: split, co-bipartite graphs</a:t>
                          </a:r>
                        </a:p>
                        <a:p>
                          <a:r>
                            <a:rPr lang="en-US" altLang="zh-TW" dirty="0">
                              <a:solidFill>
                                <a:srgbClr val="FF0000"/>
                              </a:solidFill>
                              <a:effectLst/>
                            </a:rPr>
                            <a:t>NP-Hardness results</a:t>
                          </a:r>
                          <a:endParaRPr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1425" marR="91425" marT="91425" marB="914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BBCC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Google Shape;5129;p69">
                <a:extLst>
                  <a:ext uri="{FF2B5EF4-FFF2-40B4-BE49-F238E27FC236}">
                    <a16:creationId xmlns:a16="http://schemas.microsoft.com/office/drawing/2014/main" id="{E49F0AF7-3F73-D2F8-5300-D40D9332726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41920487"/>
                  </p:ext>
                </p:extLst>
              </p:nvPr>
            </p:nvGraphicFramePr>
            <p:xfrm>
              <a:off x="1835150" y="2036554"/>
              <a:ext cx="8521699" cy="3141360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21774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9460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4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4021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050" dirty="0"/>
                        </a:p>
                      </a:txBody>
                      <a:tcPr marL="91425" marR="91425" marT="91425" marB="914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2000" dirty="0">
                              <a:solidFill>
                                <a:schemeClr val="bg1"/>
                              </a:solidFill>
                              <a:effectLst/>
                            </a:rPr>
                            <a:t>Edge version</a:t>
                          </a:r>
                          <a:endParaRPr sz="1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1425" marR="91425" marT="91425" marB="914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F8195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Vertex version</a:t>
                          </a:r>
                          <a:endParaRPr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1425" marR="91425" marT="91425" marB="914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F819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55445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u="none" dirty="0">
                              <a:solidFill>
                                <a:schemeClr val="bg1"/>
                              </a:solidFill>
                            </a:rPr>
                            <a:t>Conflict-free Connection Coloring</a:t>
                          </a:r>
                          <a:endParaRPr sz="1600" u="none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1425" marR="91425" marT="91425" marB="914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69FB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1425" marR="91425" marT="91425" marB="914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8321" t="-35294" r="-99237" b="-6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1425" marR="91425" marT="91425" marB="914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0600" t="-35294" r="-580" b="-6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4669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b="1" dirty="0">
                              <a:solidFill>
                                <a:schemeClr val="tx1"/>
                              </a:solidFill>
                            </a:rPr>
                            <a:t>Strong </a:t>
                          </a:r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Conflict-free Connection Coloring</a:t>
                          </a:r>
                          <a:endParaRPr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91425" marR="91425" marT="91425" marB="914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994A9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</a:rPr>
                            <a:t>Characterization for some special graphs [2020] NP-Hard [2020]</a:t>
                          </a:r>
                          <a:endParaRPr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1425" marR="91425" marT="91425" marB="914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BBCC9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r>
                            <a:rPr lang="en-US" altLang="zh-TW" dirty="0">
                              <a:solidFill>
                                <a:srgbClr val="FF0000"/>
                              </a:solidFill>
                              <a:effectLst/>
                            </a:rPr>
                            <a:t>P: split, co-bipartite graphs</a:t>
                          </a:r>
                        </a:p>
                        <a:p>
                          <a:r>
                            <a:rPr lang="en-US" altLang="zh-TW" dirty="0">
                              <a:solidFill>
                                <a:srgbClr val="FF0000"/>
                              </a:solidFill>
                              <a:effectLst/>
                            </a:rPr>
                            <a:t>NP-Hardness results</a:t>
                          </a:r>
                          <a:endParaRPr sz="1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91425" marR="91425" marT="91425" marB="9142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BBCC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90">
            <a:extLst>
              <a:ext uri="{FF2B5EF4-FFF2-40B4-BE49-F238E27FC236}">
                <a16:creationId xmlns:a16="http://schemas.microsoft.com/office/drawing/2014/main" id="{3897362E-EB19-90D1-D21B-6BB2DA908695}"/>
              </a:ext>
            </a:extLst>
          </p:cNvPr>
          <p:cNvSpPr txBox="1">
            <a:spLocks/>
          </p:cNvSpPr>
          <p:nvPr/>
        </p:nvSpPr>
        <p:spPr>
          <a:xfrm>
            <a:off x="311150" y="264741"/>
            <a:ext cx="10858500" cy="54638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/>
              <a:t>Keywords- </a:t>
            </a:r>
            <a:r>
              <a:rPr kumimoji="1" lang="en-US" altLang="zh-CN" sz="2700" dirty="0">
                <a:solidFill>
                  <a:srgbClr val="002060"/>
                </a:solidFill>
              </a:rPr>
              <a:t>Conclusion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8306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32E6F-D761-38C0-86C1-51C32AB3C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">
            <a:extLst>
              <a:ext uri="{FF2B5EF4-FFF2-40B4-BE49-F238E27FC236}">
                <a16:creationId xmlns:a16="http://schemas.microsoft.com/office/drawing/2014/main" id="{46EB63FA-AB1A-E5F0-2C60-7E99D74C0EDB}"/>
              </a:ext>
            </a:extLst>
          </p:cNvPr>
          <p:cNvSpPr/>
          <p:nvPr/>
        </p:nvSpPr>
        <p:spPr>
          <a:xfrm>
            <a:off x="-42204" y="2266950"/>
            <a:ext cx="12210757" cy="2504119"/>
          </a:xfrm>
          <a:custGeom>
            <a:avLst/>
            <a:gdLst>
              <a:gd name="connsiteX0" fmla="*/ 0 w 12168554"/>
              <a:gd name="connsiteY0" fmla="*/ 144271 h 2296863"/>
              <a:gd name="connsiteX1" fmla="*/ 1842868 w 12168554"/>
              <a:gd name="connsiteY1" fmla="*/ 228677 h 2296863"/>
              <a:gd name="connsiteX2" fmla="*/ 5739618 w 12168554"/>
              <a:gd name="connsiteY2" fmla="*/ 2296628 h 2296863"/>
              <a:gd name="connsiteX3" fmla="*/ 9481625 w 12168554"/>
              <a:gd name="connsiteY3" fmla="*/ 369354 h 2296863"/>
              <a:gd name="connsiteX4" fmla="*/ 12168554 w 12168554"/>
              <a:gd name="connsiteY4" fmla="*/ 1002401 h 2296863"/>
              <a:gd name="connsiteX0" fmla="*/ 0 w 12210757"/>
              <a:gd name="connsiteY0" fmla="*/ 48556 h 2552840"/>
              <a:gd name="connsiteX1" fmla="*/ 1885071 w 12210757"/>
              <a:gd name="connsiteY1" fmla="*/ 484654 h 2552840"/>
              <a:gd name="connsiteX2" fmla="*/ 5781821 w 12210757"/>
              <a:gd name="connsiteY2" fmla="*/ 2552605 h 2552840"/>
              <a:gd name="connsiteX3" fmla="*/ 9523828 w 12210757"/>
              <a:gd name="connsiteY3" fmla="*/ 625331 h 2552840"/>
              <a:gd name="connsiteX4" fmla="*/ 12210757 w 12210757"/>
              <a:gd name="connsiteY4" fmla="*/ 1258378 h 2552840"/>
              <a:gd name="connsiteX0" fmla="*/ 0 w 12210757"/>
              <a:gd name="connsiteY0" fmla="*/ 0 h 2504284"/>
              <a:gd name="connsiteX1" fmla="*/ 1885071 w 12210757"/>
              <a:gd name="connsiteY1" fmla="*/ 436098 h 2504284"/>
              <a:gd name="connsiteX2" fmla="*/ 5781821 w 12210757"/>
              <a:gd name="connsiteY2" fmla="*/ 2504049 h 2504284"/>
              <a:gd name="connsiteX3" fmla="*/ 9523828 w 12210757"/>
              <a:gd name="connsiteY3" fmla="*/ 576775 h 2504284"/>
              <a:gd name="connsiteX4" fmla="*/ 12210757 w 12210757"/>
              <a:gd name="connsiteY4" fmla="*/ 1209822 h 2504284"/>
              <a:gd name="connsiteX0" fmla="*/ 0 w 12210757"/>
              <a:gd name="connsiteY0" fmla="*/ 0 h 2504284"/>
              <a:gd name="connsiteX1" fmla="*/ 1885071 w 12210757"/>
              <a:gd name="connsiteY1" fmla="*/ 436098 h 2504284"/>
              <a:gd name="connsiteX2" fmla="*/ 6147581 w 12210757"/>
              <a:gd name="connsiteY2" fmla="*/ 2504049 h 2504284"/>
              <a:gd name="connsiteX3" fmla="*/ 9523828 w 12210757"/>
              <a:gd name="connsiteY3" fmla="*/ 576775 h 2504284"/>
              <a:gd name="connsiteX4" fmla="*/ 12210757 w 12210757"/>
              <a:gd name="connsiteY4" fmla="*/ 1209822 h 2504284"/>
              <a:gd name="connsiteX0" fmla="*/ 0 w 12210757"/>
              <a:gd name="connsiteY0" fmla="*/ 0 h 2505001"/>
              <a:gd name="connsiteX1" fmla="*/ 1885071 w 12210757"/>
              <a:gd name="connsiteY1" fmla="*/ 436098 h 2505001"/>
              <a:gd name="connsiteX2" fmla="*/ 6147581 w 12210757"/>
              <a:gd name="connsiteY2" fmla="*/ 2504049 h 2505001"/>
              <a:gd name="connsiteX3" fmla="*/ 9523828 w 12210757"/>
              <a:gd name="connsiteY3" fmla="*/ 576775 h 2505001"/>
              <a:gd name="connsiteX4" fmla="*/ 12210757 w 12210757"/>
              <a:gd name="connsiteY4" fmla="*/ 1209822 h 2505001"/>
              <a:gd name="connsiteX0" fmla="*/ 0 w 12210757"/>
              <a:gd name="connsiteY0" fmla="*/ 0 h 2504119"/>
              <a:gd name="connsiteX1" fmla="*/ 2757268 w 12210757"/>
              <a:gd name="connsiteY1" fmla="*/ 647113 h 2504119"/>
              <a:gd name="connsiteX2" fmla="*/ 6147581 w 12210757"/>
              <a:gd name="connsiteY2" fmla="*/ 2504049 h 2504119"/>
              <a:gd name="connsiteX3" fmla="*/ 9523828 w 12210757"/>
              <a:gd name="connsiteY3" fmla="*/ 576775 h 2504119"/>
              <a:gd name="connsiteX4" fmla="*/ 12210757 w 12210757"/>
              <a:gd name="connsiteY4" fmla="*/ 1209822 h 2504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0757" h="2504119">
                <a:moveTo>
                  <a:pt x="0" y="0"/>
                </a:moveTo>
                <a:cubicBezTo>
                  <a:pt x="471268" y="45720"/>
                  <a:pt x="1732671" y="229772"/>
                  <a:pt x="2757268" y="647113"/>
                </a:cubicBezTo>
                <a:cubicBezTo>
                  <a:pt x="3781865" y="1064454"/>
                  <a:pt x="5019821" y="2515772"/>
                  <a:pt x="6147581" y="2504049"/>
                </a:cubicBezTo>
                <a:cubicBezTo>
                  <a:pt x="7275341" y="2492326"/>
                  <a:pt x="8513299" y="792480"/>
                  <a:pt x="9523828" y="576775"/>
                </a:cubicBezTo>
                <a:cubicBezTo>
                  <a:pt x="10534357" y="361071"/>
                  <a:pt x="11403037" y="785446"/>
                  <a:pt x="12210757" y="1209822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夏日体W" panose="00020600040101010101" pitchFamily="18" charset="-122"/>
              <a:ea typeface="汉仪夏日体W" panose="00020600040101010101" pitchFamily="18" charset="-122"/>
              <a:sym typeface="HYXiaRiTiW" panose="00020600040101010101" pitchFamily="18" charset="-122"/>
            </a:endParaRPr>
          </a:p>
        </p:txBody>
      </p:sp>
      <p:pic>
        <p:nvPicPr>
          <p:cNvPr id="29" name="图片 12">
            <a:extLst>
              <a:ext uri="{FF2B5EF4-FFF2-40B4-BE49-F238E27FC236}">
                <a16:creationId xmlns:a16="http://schemas.microsoft.com/office/drawing/2014/main" id="{4935D7DE-CC4A-3A7C-D9D7-F0076A516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006254"/>
            <a:ext cx="884023" cy="810776"/>
          </a:xfrm>
          <a:prstGeom prst="rect">
            <a:avLst/>
          </a:prstGeom>
        </p:spPr>
      </p:pic>
      <p:pic>
        <p:nvPicPr>
          <p:cNvPr id="30" name="图片 13">
            <a:extLst>
              <a:ext uri="{FF2B5EF4-FFF2-40B4-BE49-F238E27FC236}">
                <a16:creationId xmlns:a16="http://schemas.microsoft.com/office/drawing/2014/main" id="{608D2A5E-8DE7-58C3-6AF9-CDA2B958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32" y="2796382"/>
            <a:ext cx="884023" cy="810776"/>
          </a:xfrm>
          <a:prstGeom prst="rect">
            <a:avLst/>
          </a:prstGeom>
        </p:spPr>
      </p:pic>
      <p:pic>
        <p:nvPicPr>
          <p:cNvPr id="31" name="图片 14">
            <a:extLst>
              <a:ext uri="{FF2B5EF4-FFF2-40B4-BE49-F238E27FC236}">
                <a16:creationId xmlns:a16="http://schemas.microsoft.com/office/drawing/2014/main" id="{6C34C6C2-5284-9819-4320-B4BA5C4CD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900" y="4102395"/>
            <a:ext cx="884023" cy="810776"/>
          </a:xfrm>
          <a:prstGeom prst="rect">
            <a:avLst/>
          </a:prstGeom>
        </p:spPr>
      </p:pic>
      <p:pic>
        <p:nvPicPr>
          <p:cNvPr id="33" name="图片 13">
            <a:extLst>
              <a:ext uri="{FF2B5EF4-FFF2-40B4-BE49-F238E27FC236}">
                <a16:creationId xmlns:a16="http://schemas.microsoft.com/office/drawing/2014/main" id="{B223321E-65B7-4814-7535-46EB3A5E8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737" y="3519009"/>
            <a:ext cx="884023" cy="810776"/>
          </a:xfrm>
          <a:prstGeom prst="rect">
            <a:avLst/>
          </a:prstGeom>
        </p:spPr>
      </p:pic>
      <p:pic>
        <p:nvPicPr>
          <p:cNvPr id="34" name="图片 14">
            <a:extLst>
              <a:ext uri="{FF2B5EF4-FFF2-40B4-BE49-F238E27FC236}">
                <a16:creationId xmlns:a16="http://schemas.microsoft.com/office/drawing/2014/main" id="{2E711070-5246-78B7-764D-68315F46E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572" y="2333963"/>
            <a:ext cx="884023" cy="810776"/>
          </a:xfrm>
          <a:prstGeom prst="rect">
            <a:avLst/>
          </a:prstGeom>
        </p:spPr>
      </p:pic>
      <p:sp>
        <p:nvSpPr>
          <p:cNvPr id="36" name="文字方塊 35">
            <a:extLst>
              <a:ext uri="{FF2B5EF4-FFF2-40B4-BE49-F238E27FC236}">
                <a16:creationId xmlns:a16="http://schemas.microsoft.com/office/drawing/2014/main" id="{E8F5D4AD-E7A4-6FE4-5AC8-82FF61A11C68}"/>
              </a:ext>
            </a:extLst>
          </p:cNvPr>
          <p:cNvSpPr txBox="1"/>
          <p:nvPr/>
        </p:nvSpPr>
        <p:spPr>
          <a:xfrm>
            <a:off x="1195173" y="1930609"/>
            <a:ext cx="3359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Introduction</a:t>
            </a:r>
            <a:endParaRPr lang="zh-TW" altLang="en-US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E26D8B6-3F5E-6487-B498-7E3AA701C461}"/>
              </a:ext>
            </a:extLst>
          </p:cNvPr>
          <p:cNvSpPr txBox="1"/>
          <p:nvPr/>
        </p:nvSpPr>
        <p:spPr>
          <a:xfrm>
            <a:off x="509720" y="3739731"/>
            <a:ext cx="3664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TW" b="1" dirty="0">
                <a:effectLst/>
              </a:rPr>
              <a:t>Preliminary / Previous Results</a:t>
            </a:r>
            <a:endParaRPr lang="zh-TW" altLang="en-US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DE406D3-3721-A36D-3C13-C62A205F5530}"/>
              </a:ext>
            </a:extLst>
          </p:cNvPr>
          <p:cNvSpPr txBox="1"/>
          <p:nvPr/>
        </p:nvSpPr>
        <p:spPr>
          <a:xfrm>
            <a:off x="4388476" y="5059920"/>
            <a:ext cx="1522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Our Method</a:t>
            </a:r>
            <a:endParaRPr lang="zh-TW" altLang="en-US" b="1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60ABC9B-98BF-7C34-CFB4-146D90CA596B}"/>
              </a:ext>
            </a:extLst>
          </p:cNvPr>
          <p:cNvSpPr txBox="1"/>
          <p:nvPr/>
        </p:nvSpPr>
        <p:spPr>
          <a:xfrm>
            <a:off x="7217646" y="4606498"/>
            <a:ext cx="2691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Analysis /Experiment</a:t>
            </a:r>
            <a:endParaRPr lang="zh-TW" altLang="en-US" b="1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F1F46964-7F60-9BF4-C3E9-3CFE30415875}"/>
              </a:ext>
            </a:extLst>
          </p:cNvPr>
          <p:cNvSpPr txBox="1"/>
          <p:nvPr/>
        </p:nvSpPr>
        <p:spPr>
          <a:xfrm>
            <a:off x="9638572" y="3201770"/>
            <a:ext cx="24694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Conclusion</a:t>
            </a:r>
            <a:endParaRPr lang="zh-TW" altLang="en-US" b="1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25F7AD5-1924-72A8-A00C-0B44F0882C91}"/>
              </a:ext>
            </a:extLst>
          </p:cNvPr>
          <p:cNvSpPr txBox="1"/>
          <p:nvPr/>
        </p:nvSpPr>
        <p:spPr>
          <a:xfrm>
            <a:off x="753161" y="4607858"/>
            <a:ext cx="1853392" cy="1881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effectLst/>
              </a:rPr>
              <a:t>Why to do?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What to do?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How to do?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How good?</a:t>
            </a:r>
            <a:endParaRPr lang="zh-TW" altLang="en-US" sz="2000" dirty="0"/>
          </a:p>
        </p:txBody>
      </p:sp>
      <p:sp>
        <p:nvSpPr>
          <p:cNvPr id="61" name="Title 90">
            <a:extLst>
              <a:ext uri="{FF2B5EF4-FFF2-40B4-BE49-F238E27FC236}">
                <a16:creationId xmlns:a16="http://schemas.microsoft.com/office/drawing/2014/main" id="{EC9405BB-CA36-48A2-4EE0-CFE530ED8D77}"/>
              </a:ext>
            </a:extLst>
          </p:cNvPr>
          <p:cNvSpPr txBox="1">
            <a:spLocks/>
          </p:cNvSpPr>
          <p:nvPr/>
        </p:nvSpPr>
        <p:spPr>
          <a:xfrm>
            <a:off x="311150" y="264741"/>
            <a:ext cx="10858500" cy="54638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/>
              <a:t>Keywords- </a:t>
            </a:r>
            <a:r>
              <a:rPr kumimoji="1" lang="en-US" altLang="zh-CN" sz="3600" b="1" dirty="0">
                <a:solidFill>
                  <a:srgbClr val="002060"/>
                </a:solidFill>
              </a:rPr>
              <a:t>Conclusion</a:t>
            </a:r>
            <a:endParaRPr kumimoji="1" lang="en-US" altLang="zh-CN" sz="36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BFFBCA1-148F-C9D4-5F54-4466681C7759}"/>
              </a:ext>
            </a:extLst>
          </p:cNvPr>
          <p:cNvSpPr txBox="1"/>
          <p:nvPr/>
        </p:nvSpPr>
        <p:spPr>
          <a:xfrm>
            <a:off x="660400" y="884611"/>
            <a:ext cx="982980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>
                <a:effectLst/>
                <a:latin typeface="+mj-lt"/>
                <a:cs typeface="Times New Roman" panose="02020603050405020304" pitchFamily="18" charset="0"/>
              </a:rPr>
              <a:t>Writing a paper</a:t>
            </a:r>
            <a:endParaRPr lang="en-US" altLang="zh-TW" sz="2000" dirty="0">
              <a:latin typeface="+mj-lt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324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8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1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4" dur="8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7" dur="8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0" dur="8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8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9E57BB-D324-3B5A-C0B8-E80AD7F5E81D}"/>
              </a:ext>
            </a:extLst>
          </p:cNvPr>
          <p:cNvGrpSpPr/>
          <p:nvPr/>
        </p:nvGrpSpPr>
        <p:grpSpPr>
          <a:xfrm>
            <a:off x="344357" y="575744"/>
            <a:ext cx="5303126" cy="4029856"/>
            <a:chOff x="483812" y="575744"/>
            <a:chExt cx="3468596" cy="402985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DB636B5-2BF5-C616-7542-D43CF93DCCAC}"/>
                </a:ext>
              </a:extLst>
            </p:cNvPr>
            <p:cNvGrpSpPr/>
            <p:nvPr/>
          </p:nvGrpSpPr>
          <p:grpSpPr>
            <a:xfrm>
              <a:off x="962746" y="575744"/>
              <a:ext cx="1526178" cy="830997"/>
              <a:chOff x="962746" y="575744"/>
              <a:chExt cx="1526178" cy="83099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3832FC0-C829-EE28-6F76-5A086ECCB3DE}"/>
                  </a:ext>
                </a:extLst>
              </p:cNvPr>
              <p:cNvSpPr txBox="1"/>
              <p:nvPr/>
            </p:nvSpPr>
            <p:spPr>
              <a:xfrm>
                <a:off x="962746" y="575744"/>
                <a:ext cx="1526178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 anchor="ctr" anchorCtr="0">
                <a:spAutoFit/>
              </a:bodyPr>
              <a:lstStyle/>
              <a:p>
                <a:pPr algn="ctr">
                  <a:lnSpc>
                    <a:spcPct val="100000"/>
                  </a:lnSpc>
                  <a:buSzPct val="25000"/>
                </a:pPr>
                <a:r>
                  <a:rPr lang="en-US" altLang="zh-CN" sz="4800" b="1" dirty="0">
                    <a:solidFill>
                      <a:schemeClr val="accent1"/>
                    </a:solidFill>
                  </a:rPr>
                  <a:t>Outline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C58426E-6455-FBCD-7D0D-4016FFFECAA5}"/>
                </a:ext>
              </a:extLst>
            </p:cNvPr>
            <p:cNvGrpSpPr/>
            <p:nvPr/>
          </p:nvGrpSpPr>
          <p:grpSpPr>
            <a:xfrm>
              <a:off x="826144" y="1406741"/>
              <a:ext cx="2655501" cy="1049106"/>
              <a:chOff x="826144" y="1410116"/>
              <a:chExt cx="2655501" cy="104910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6BFC9B-EC3E-1DA4-440F-C91E26A7E57C}"/>
                  </a:ext>
                </a:extLst>
              </p:cNvPr>
              <p:cNvSpPr/>
              <p:nvPr/>
            </p:nvSpPr>
            <p:spPr>
              <a:xfrm>
                <a:off x="2182524" y="1455229"/>
                <a:ext cx="1299121" cy="833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kumimoji="1" lang="en-US" altLang="zh-CN" sz="4000" b="1" dirty="0">
                    <a:solidFill>
                      <a:schemeClr val="tx1"/>
                    </a:solidFill>
                  </a:rPr>
                  <a:t>Review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3B289B1-FC12-C897-4C63-39F075B2BBB6}"/>
                  </a:ext>
                </a:extLst>
              </p:cNvPr>
              <p:cNvSpPr/>
              <p:nvPr/>
            </p:nvSpPr>
            <p:spPr>
              <a:xfrm>
                <a:off x="826144" y="1410116"/>
                <a:ext cx="1702938" cy="1049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kumimoji="1" lang="en-US" altLang="zh-CN" sz="5400" b="1" dirty="0">
                    <a:solidFill>
                      <a:schemeClr val="tx2"/>
                    </a:solidFill>
                  </a:rPr>
                  <a:t>01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D40CEB9-7CA2-AE49-CF9C-CD2991F56ACE}"/>
                </a:ext>
              </a:extLst>
            </p:cNvPr>
            <p:cNvGrpSpPr/>
            <p:nvPr/>
          </p:nvGrpSpPr>
          <p:grpSpPr>
            <a:xfrm>
              <a:off x="483812" y="2507388"/>
              <a:ext cx="3284065" cy="1049106"/>
              <a:chOff x="1090314" y="2455865"/>
              <a:chExt cx="3284065" cy="104910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A4BEA30-F4C1-1C23-99B8-195942EE83D4}"/>
                  </a:ext>
                </a:extLst>
              </p:cNvPr>
              <p:cNvSpPr/>
              <p:nvPr/>
            </p:nvSpPr>
            <p:spPr>
              <a:xfrm>
                <a:off x="2789026" y="2584867"/>
                <a:ext cx="1585353" cy="7721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kumimoji="1" lang="en-US" altLang="zh-CN" sz="3600" b="1" dirty="0">
                    <a:solidFill>
                      <a:schemeClr val="accent1"/>
                    </a:solidFill>
                  </a:rPr>
                  <a:t>Keywords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4548C8C-ABD4-1D7D-5BC5-8DA28A34100D}"/>
                  </a:ext>
                </a:extLst>
              </p:cNvPr>
              <p:cNvSpPr/>
              <p:nvPr/>
            </p:nvSpPr>
            <p:spPr>
              <a:xfrm>
                <a:off x="1090314" y="2455865"/>
                <a:ext cx="2387601" cy="1049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kumimoji="1" lang="en-US" altLang="zh-CN" sz="5400" b="1" dirty="0">
                    <a:solidFill>
                      <a:schemeClr val="accent1"/>
                    </a:solidFill>
                  </a:rPr>
                  <a:t>02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0D9FF9C-F168-79FB-23C6-4BA4D7499643}"/>
                </a:ext>
              </a:extLst>
            </p:cNvPr>
            <p:cNvGrpSpPr/>
            <p:nvPr/>
          </p:nvGrpSpPr>
          <p:grpSpPr>
            <a:xfrm>
              <a:off x="483812" y="3556494"/>
              <a:ext cx="3468596" cy="1049106"/>
              <a:chOff x="-3834387" y="3559869"/>
              <a:chExt cx="3468596" cy="104910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039AACF-831C-AA65-3040-794023AE8380}"/>
                  </a:ext>
                </a:extLst>
              </p:cNvPr>
              <p:cNvSpPr/>
              <p:nvPr/>
            </p:nvSpPr>
            <p:spPr>
              <a:xfrm>
                <a:off x="-2135675" y="3698368"/>
                <a:ext cx="1769884" cy="77210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00000"/>
                  </a:lnSpc>
                </a:pPr>
                <a:r>
                  <a:rPr kumimoji="1" lang="en-US" altLang="zh-CN" sz="3600" b="1" dirty="0">
                    <a:solidFill>
                      <a:schemeClr val="tx1"/>
                    </a:solidFill>
                  </a:rPr>
                  <a:t>References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3ADE2C3-5AAD-877F-6B10-C99EB356ACB5}"/>
                  </a:ext>
                </a:extLst>
              </p:cNvPr>
              <p:cNvSpPr/>
              <p:nvPr/>
            </p:nvSpPr>
            <p:spPr>
              <a:xfrm>
                <a:off x="-3834387" y="3559869"/>
                <a:ext cx="2387601" cy="10491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kumimoji="1" lang="en-US" altLang="zh-CN" sz="5400" b="1" dirty="0">
                    <a:solidFill>
                      <a:schemeClr val="tx2"/>
                    </a:solidFill>
                  </a:rPr>
                  <a:t>03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11320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BF510-3FC5-BEB8-037B-F818B31AF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2A91ACC3-9342-79CD-AC1E-316D78B8B16B}"/>
              </a:ext>
            </a:extLst>
          </p:cNvPr>
          <p:cNvGrpSpPr/>
          <p:nvPr/>
        </p:nvGrpSpPr>
        <p:grpSpPr>
          <a:xfrm>
            <a:off x="4713287" y="1110327"/>
            <a:ext cx="2765425" cy="1570037"/>
            <a:chOff x="237596" y="2643981"/>
            <a:chExt cx="2765425" cy="1570037"/>
          </a:xfrm>
        </p:grpSpPr>
        <p:sp>
          <p:nvSpPr>
            <p:cNvPr id="7" name="任意多边形 1049130">
              <a:extLst>
                <a:ext uri="{FF2B5EF4-FFF2-40B4-BE49-F238E27FC236}">
                  <a16:creationId xmlns:a16="http://schemas.microsoft.com/office/drawing/2014/main" id="{C656FA1A-6E8C-D459-26B8-C45796F03ABB}"/>
                </a:ext>
              </a:extLst>
            </p:cNvPr>
            <p:cNvSpPr/>
            <p:nvPr/>
          </p:nvSpPr>
          <p:spPr>
            <a:xfrm>
              <a:off x="237596" y="2643981"/>
              <a:ext cx="2765425" cy="1570037"/>
            </a:xfrm>
            <a:custGeom>
              <a:avLst/>
              <a:gdLst/>
              <a:ahLst/>
              <a:cxnLst/>
              <a:rect l="0" t="0" r="0" b="0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solidFill>
              <a:srgbClr val="FFFFFF"/>
            </a:solidFill>
            <a:ln w="25400" cap="rnd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</p:sp>
        <p:sp>
          <p:nvSpPr>
            <p:cNvPr id="8" name="文本框 1049131" descr="#clear#">
              <a:extLst>
                <a:ext uri="{FF2B5EF4-FFF2-40B4-BE49-F238E27FC236}">
                  <a16:creationId xmlns:a16="http://schemas.microsoft.com/office/drawing/2014/main" id="{89BED3EF-0CA3-D7AD-5667-125861893414}"/>
                </a:ext>
              </a:extLst>
            </p:cNvPr>
            <p:cNvSpPr txBox="1"/>
            <p:nvPr/>
          </p:nvSpPr>
          <p:spPr>
            <a:xfrm>
              <a:off x="283635" y="2982042"/>
              <a:ext cx="2719386" cy="9612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>
              <a:lvl1pPr marL="228600" indent="-228600" algn="l" rtl="0" fontAlgn="base" latinLnBrk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SzPct val="100000"/>
                <a:buFont typeface="Arial" pitchFamily="34" charset="0"/>
                <a:buChar char="•"/>
                <a:defRPr sz="2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685800" indent="-228600" algn="l" rtl="0" fontAlgn="base" latinLnBrk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SzPct val="100000"/>
                <a:buFont typeface="Arial" pitchFamily="34" charset="0"/>
                <a:buChar char="•"/>
                <a:defRPr sz="24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 algn="l" rtl="0" fontAlgn="base" latinLnBrk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SzPct val="100000"/>
                <a:buFont typeface="Arial" pitchFamily="34" charset="0"/>
                <a:buChar char="•"/>
                <a:defRPr sz="20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 algn="l" rtl="0" fontAlgn="base" latinLnBrk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SzPct val="100000"/>
                <a:buFont typeface="Arial" pitchFamily="34" charset="0"/>
                <a:buChar char="•"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 algn="l" rtl="0" fontAlgn="base" latinLnBrk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SzPct val="100000"/>
                <a:buFont typeface="Arial" pitchFamily="34" charset="0"/>
                <a:buChar char="•"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</a:lstStyle>
            <a:p>
              <a:pPr marL="0" lvl="0" indent="0" algn="ctr" eaLnBrk="1" latin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 b="1" dirty="0">
                  <a:latin typeface="方正静蕾简体" pitchFamily="2" charset="-122"/>
                  <a:ea typeface="方正静蕾简体" pitchFamily="2" charset="-122"/>
                </a:rPr>
                <a:t>Academic ethics</a:t>
              </a:r>
            </a:p>
            <a:p>
              <a:pPr marL="0" lvl="0" indent="0" algn="ctr" eaLnBrk="1" latin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latin typeface="方正静蕾简体" pitchFamily="2" charset="-122"/>
                  <a:ea typeface="方正静蕾简体" pitchFamily="2" charset="-122"/>
                </a:rPr>
                <a:t>Plagiarism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19746154-94F5-968F-FAD7-6C15792FFCA7}"/>
              </a:ext>
            </a:extLst>
          </p:cNvPr>
          <p:cNvGrpSpPr/>
          <p:nvPr/>
        </p:nvGrpSpPr>
        <p:grpSpPr>
          <a:xfrm>
            <a:off x="1826288" y="2845752"/>
            <a:ext cx="2763837" cy="1570037"/>
            <a:chOff x="3375819" y="2197023"/>
            <a:chExt cx="2763837" cy="1570037"/>
          </a:xfrm>
        </p:grpSpPr>
        <p:sp>
          <p:nvSpPr>
            <p:cNvPr id="5" name="任意多边形 1049128">
              <a:extLst>
                <a:ext uri="{FF2B5EF4-FFF2-40B4-BE49-F238E27FC236}">
                  <a16:creationId xmlns:a16="http://schemas.microsoft.com/office/drawing/2014/main" id="{E1CBF9B5-6680-0F3F-9B7D-C5C7C976068F}"/>
                </a:ext>
              </a:extLst>
            </p:cNvPr>
            <p:cNvSpPr/>
            <p:nvPr/>
          </p:nvSpPr>
          <p:spPr>
            <a:xfrm>
              <a:off x="3375819" y="2197023"/>
              <a:ext cx="2763837" cy="1570037"/>
            </a:xfrm>
            <a:custGeom>
              <a:avLst/>
              <a:gdLst/>
              <a:ahLst/>
              <a:cxnLst/>
              <a:rect l="0" t="0" r="0" b="0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solidFill>
              <a:srgbClr val="FFFFFF"/>
            </a:solidFill>
            <a:ln w="25400" cap="rnd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</p:sp>
        <p:sp>
          <p:nvSpPr>
            <p:cNvPr id="9" name="文本框 1049132" descr="#clear#">
              <a:extLst>
                <a:ext uri="{FF2B5EF4-FFF2-40B4-BE49-F238E27FC236}">
                  <a16:creationId xmlns:a16="http://schemas.microsoft.com/office/drawing/2014/main" id="{22A79693-1D8B-664A-4EF2-D7CDCB3C4138}"/>
                </a:ext>
              </a:extLst>
            </p:cNvPr>
            <p:cNvSpPr txBox="1"/>
            <p:nvPr/>
          </p:nvSpPr>
          <p:spPr>
            <a:xfrm>
              <a:off x="3511551" y="2535085"/>
              <a:ext cx="2516187" cy="961289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>
              <a:spAutoFit/>
            </a:bodyPr>
            <a:lstStyle>
              <a:lvl1pPr marL="228600" indent="-228600" algn="l" rtl="0" fontAlgn="base" latinLnBrk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SzPct val="100000"/>
                <a:buFont typeface="Arial" pitchFamily="34" charset="0"/>
                <a:buChar char="•"/>
                <a:defRPr sz="2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685800" indent="-228600" algn="l" rtl="0" fontAlgn="base" latinLnBrk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SzPct val="100000"/>
                <a:buFont typeface="Arial" pitchFamily="34" charset="0"/>
                <a:buChar char="•"/>
                <a:defRPr sz="24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 algn="l" rtl="0" fontAlgn="base" latinLnBrk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SzPct val="100000"/>
                <a:buFont typeface="Arial" pitchFamily="34" charset="0"/>
                <a:buChar char="•"/>
                <a:defRPr sz="20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 algn="l" rtl="0" fontAlgn="base" latinLnBrk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SzPct val="100000"/>
                <a:buFont typeface="Arial" pitchFamily="34" charset="0"/>
                <a:buChar char="•"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 algn="l" rtl="0" fontAlgn="base" latinLnBrk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SzPct val="100000"/>
                <a:buFont typeface="Arial" pitchFamily="34" charset="0"/>
                <a:buChar char="•"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</a:lstStyle>
            <a:p>
              <a:pPr marL="0" lvl="0" indent="0" algn="ctr" eaLnBrk="1" latin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 b="1" dirty="0">
                  <a:latin typeface="方正静蕾简体" pitchFamily="2" charset="-122"/>
                  <a:ea typeface="方正静蕾简体" pitchFamily="2" charset="-122"/>
                </a:rPr>
                <a:t>Academic events</a:t>
              </a:r>
            </a:p>
            <a:p>
              <a:pPr marL="0" lvl="0" indent="0" algn="ctr" eaLnBrk="1" latin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latin typeface="方正静蕾简体" pitchFamily="2" charset="-122"/>
                  <a:ea typeface="方正静蕾简体" pitchFamily="2" charset="-122"/>
                </a:rPr>
                <a:t>Conferences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91A251A-2EED-6E86-2C66-F27345734072}"/>
              </a:ext>
            </a:extLst>
          </p:cNvPr>
          <p:cNvGrpSpPr/>
          <p:nvPr/>
        </p:nvGrpSpPr>
        <p:grpSpPr>
          <a:xfrm>
            <a:off x="4828780" y="4561692"/>
            <a:ext cx="2765425" cy="1570037"/>
            <a:chOff x="6398949" y="3096982"/>
            <a:chExt cx="2765425" cy="1570037"/>
          </a:xfrm>
        </p:grpSpPr>
        <p:sp>
          <p:nvSpPr>
            <p:cNvPr id="3" name="任意多边形 1049126">
              <a:extLst>
                <a:ext uri="{FF2B5EF4-FFF2-40B4-BE49-F238E27FC236}">
                  <a16:creationId xmlns:a16="http://schemas.microsoft.com/office/drawing/2014/main" id="{4C69D5BC-BEA5-8571-B2F3-7839C45FB21F}"/>
                </a:ext>
              </a:extLst>
            </p:cNvPr>
            <p:cNvSpPr/>
            <p:nvPr/>
          </p:nvSpPr>
          <p:spPr>
            <a:xfrm>
              <a:off x="6398949" y="3096982"/>
              <a:ext cx="2765425" cy="1570037"/>
            </a:xfrm>
            <a:custGeom>
              <a:avLst/>
              <a:gdLst/>
              <a:ahLst/>
              <a:cxnLst/>
              <a:rect l="0" t="0" r="0" b="0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solidFill>
              <a:srgbClr val="FFFFFF"/>
            </a:solidFill>
            <a:ln w="25400" cap="rnd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</p:sp>
        <p:sp>
          <p:nvSpPr>
            <p:cNvPr id="10" name="文本框 1049133" descr="#clear#">
              <a:extLst>
                <a:ext uri="{FF2B5EF4-FFF2-40B4-BE49-F238E27FC236}">
                  <a16:creationId xmlns:a16="http://schemas.microsoft.com/office/drawing/2014/main" id="{BF0E42C7-72BA-85FF-D416-5A2F0C62DA35}"/>
                </a:ext>
              </a:extLst>
            </p:cNvPr>
            <p:cNvSpPr txBox="1"/>
            <p:nvPr/>
          </p:nvSpPr>
          <p:spPr>
            <a:xfrm>
              <a:off x="6523567" y="3463618"/>
              <a:ext cx="2516187" cy="961289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>
              <a:spAutoFit/>
            </a:bodyPr>
            <a:lstStyle>
              <a:lvl1pPr marL="228600" indent="-228600" algn="l" rtl="0" fontAlgn="base" latinLnBrk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SzPct val="100000"/>
                <a:buFont typeface="Arial" pitchFamily="34" charset="0"/>
                <a:buChar char="•"/>
                <a:defRPr sz="2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685800" indent="-228600" algn="l" rtl="0" fontAlgn="base" latinLnBrk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SzPct val="100000"/>
                <a:buFont typeface="Arial" pitchFamily="34" charset="0"/>
                <a:buChar char="•"/>
                <a:defRPr sz="24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 algn="l" rtl="0" fontAlgn="base" latinLnBrk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SzPct val="100000"/>
                <a:buFont typeface="Arial" pitchFamily="34" charset="0"/>
                <a:buChar char="•"/>
                <a:defRPr sz="20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 algn="l" rtl="0" fontAlgn="base" latinLnBrk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SzPct val="100000"/>
                <a:buFont typeface="Arial" pitchFamily="34" charset="0"/>
                <a:buChar char="•"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 algn="l" rtl="0" fontAlgn="base" latinLnBrk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SzPct val="100000"/>
                <a:buFont typeface="Arial" pitchFamily="34" charset="0"/>
                <a:buChar char="•"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</a:lstStyle>
            <a:p>
              <a:pPr marL="0" lvl="0" indent="0" algn="ctr" eaLnBrk="1" latin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 b="1" dirty="0">
                  <a:latin typeface="方正静蕾简体" pitchFamily="2" charset="-122"/>
                  <a:ea typeface="方正静蕾简体" pitchFamily="2" charset="-122"/>
                </a:rPr>
                <a:t>Academic service</a:t>
              </a:r>
            </a:p>
            <a:p>
              <a:pPr marL="0" lvl="0" indent="0" algn="ctr" eaLnBrk="1" latin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latin typeface="方正静蕾简体" pitchFamily="2" charset="-122"/>
                  <a:ea typeface="方正静蕾简体" pitchFamily="2" charset="-122"/>
                </a:rPr>
                <a:t>Serve as a reviewer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2EFDD097-997A-DD59-5445-F3F27C8947E3}"/>
              </a:ext>
            </a:extLst>
          </p:cNvPr>
          <p:cNvGrpSpPr/>
          <p:nvPr/>
        </p:nvGrpSpPr>
        <p:grpSpPr>
          <a:xfrm>
            <a:off x="7856671" y="2744151"/>
            <a:ext cx="2765425" cy="1570037"/>
            <a:chOff x="9284758" y="1687812"/>
            <a:chExt cx="2765425" cy="1570037"/>
          </a:xfrm>
        </p:grpSpPr>
        <p:sp>
          <p:nvSpPr>
            <p:cNvPr id="6" name="任意多边形 1049129">
              <a:extLst>
                <a:ext uri="{FF2B5EF4-FFF2-40B4-BE49-F238E27FC236}">
                  <a16:creationId xmlns:a16="http://schemas.microsoft.com/office/drawing/2014/main" id="{D60CE2BF-D667-B9DA-0FB3-06149123347D}"/>
                </a:ext>
              </a:extLst>
            </p:cNvPr>
            <p:cNvSpPr/>
            <p:nvPr/>
          </p:nvSpPr>
          <p:spPr>
            <a:xfrm>
              <a:off x="9284758" y="1687812"/>
              <a:ext cx="2765425" cy="1570037"/>
            </a:xfrm>
            <a:custGeom>
              <a:avLst/>
              <a:gdLst/>
              <a:ahLst/>
              <a:cxnLst/>
              <a:rect l="0" t="0" r="0" b="0"/>
              <a:pathLst>
                <a:path w="648099" h="565791">
                  <a:moveTo>
                    <a:pt x="51067" y="18182"/>
                  </a:moveTo>
                  <a:cubicBezTo>
                    <a:pt x="281003" y="7261"/>
                    <a:pt x="591945" y="-22893"/>
                    <a:pt x="617005" y="31700"/>
                  </a:cubicBezTo>
                  <a:cubicBezTo>
                    <a:pt x="642065" y="86293"/>
                    <a:pt x="669922" y="489239"/>
                    <a:pt x="621713" y="535349"/>
                  </a:cubicBezTo>
                  <a:cubicBezTo>
                    <a:pt x="573504" y="581459"/>
                    <a:pt x="32838" y="579874"/>
                    <a:pt x="12537" y="497972"/>
                  </a:cubicBezTo>
                  <a:cubicBezTo>
                    <a:pt x="992" y="378148"/>
                    <a:pt x="-4426" y="189998"/>
                    <a:pt x="4334" y="81348"/>
                  </a:cubicBezTo>
                </a:path>
              </a:pathLst>
            </a:custGeom>
            <a:solidFill>
              <a:srgbClr val="FFFFFF"/>
            </a:solidFill>
            <a:ln w="25400" cap="rnd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</p:sp>
        <p:sp>
          <p:nvSpPr>
            <p:cNvPr id="11" name="文本框 1049134" descr="#clear#">
              <a:extLst>
                <a:ext uri="{FF2B5EF4-FFF2-40B4-BE49-F238E27FC236}">
                  <a16:creationId xmlns:a16="http://schemas.microsoft.com/office/drawing/2014/main" id="{82D6455E-2FCD-9530-D013-A2F589FE7AFB}"/>
                </a:ext>
              </a:extLst>
            </p:cNvPr>
            <p:cNvSpPr txBox="1"/>
            <p:nvPr/>
          </p:nvSpPr>
          <p:spPr>
            <a:xfrm>
              <a:off x="9359372" y="1963610"/>
              <a:ext cx="2662236" cy="9612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>
              <a:lvl1pPr marL="228600" indent="-228600" algn="l" rtl="0" fontAlgn="base" latinLnBrk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SzPct val="100000"/>
                <a:buFont typeface="Arial" pitchFamily="34" charset="0"/>
                <a:buChar char="•"/>
                <a:defRPr sz="2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685800" indent="-228600" algn="l" rtl="0" fontAlgn="base" latinLnBrk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SzPct val="100000"/>
                <a:buFont typeface="Arial" pitchFamily="34" charset="0"/>
                <a:buChar char="•"/>
                <a:defRPr sz="24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 algn="l" rtl="0" fontAlgn="base" latinLnBrk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SzPct val="100000"/>
                <a:buFont typeface="Arial" pitchFamily="34" charset="0"/>
                <a:buChar char="•"/>
                <a:defRPr sz="20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 algn="l" rtl="0" fontAlgn="base" latinLnBrk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SzPct val="100000"/>
                <a:buFont typeface="Arial" pitchFamily="34" charset="0"/>
                <a:buChar char="•"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 algn="l" rtl="0" fontAlgn="base" latinLnBrk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SzPct val="100000"/>
                <a:buFont typeface="Arial" pitchFamily="34" charset="0"/>
                <a:buChar char="•"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</a:lstStyle>
            <a:p>
              <a:pPr marL="0" lvl="0" indent="0" algn="ctr" eaLnBrk="1" latin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 b="1" dirty="0">
                  <a:latin typeface="方正静蕾简体" pitchFamily="2" charset="-122"/>
                  <a:ea typeface="方正静蕾简体" pitchFamily="2" charset="-122"/>
                </a:rPr>
                <a:t>Collaboration</a:t>
              </a:r>
            </a:p>
            <a:p>
              <a:pPr marL="0" lvl="0" indent="0" algn="ctr" eaLnBrk="1" latin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latin typeface="方正静蕾简体" pitchFamily="2" charset="-122"/>
                  <a:ea typeface="方正静蕾简体" pitchFamily="2" charset="-122"/>
                </a:rPr>
                <a:t>Global cooperation</a:t>
              </a:r>
            </a:p>
          </p:txBody>
        </p:sp>
      </p:grpSp>
      <p:sp>
        <p:nvSpPr>
          <p:cNvPr id="18" name="Title 90">
            <a:extLst>
              <a:ext uri="{FF2B5EF4-FFF2-40B4-BE49-F238E27FC236}">
                <a16:creationId xmlns:a16="http://schemas.microsoft.com/office/drawing/2014/main" id="{325FB3D4-FC11-CA07-35E8-298E91D83CB4}"/>
              </a:ext>
            </a:extLst>
          </p:cNvPr>
          <p:cNvSpPr txBox="1">
            <a:spLocks/>
          </p:cNvSpPr>
          <p:nvPr/>
        </p:nvSpPr>
        <p:spPr>
          <a:xfrm>
            <a:off x="311150" y="264741"/>
            <a:ext cx="10858500" cy="54638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/>
              <a:t>Keywords- </a:t>
            </a:r>
            <a:r>
              <a:rPr kumimoji="1" lang="en-US" altLang="zh-CN" sz="2700" b="1" dirty="0">
                <a:solidFill>
                  <a:srgbClr val="002060"/>
                </a:solidFill>
              </a:rPr>
              <a:t>Conclusion</a:t>
            </a:r>
            <a:endParaRPr kumimoji="1" lang="en-US" altLang="zh-CN" sz="3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C50981C-6256-9E34-2C50-DCC6075B36C3}"/>
              </a:ext>
            </a:extLst>
          </p:cNvPr>
          <p:cNvSpPr txBox="1"/>
          <p:nvPr/>
        </p:nvSpPr>
        <p:spPr>
          <a:xfrm>
            <a:off x="660400" y="884611"/>
            <a:ext cx="982980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>
                <a:effectLst/>
                <a:latin typeface="+mj-lt"/>
                <a:cs typeface="Times New Roman" panose="02020603050405020304" pitchFamily="18" charset="0"/>
              </a:rPr>
              <a:t>Related issues</a:t>
            </a:r>
            <a:endParaRPr lang="en-US" altLang="zh-TW" sz="2000" dirty="0">
              <a:latin typeface="+mj-lt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9499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1398E-6233-AA01-A7C2-D0661797A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90">
            <a:extLst>
              <a:ext uri="{FF2B5EF4-FFF2-40B4-BE49-F238E27FC236}">
                <a16:creationId xmlns:a16="http://schemas.microsoft.com/office/drawing/2014/main" id="{C6EFF126-D480-6123-3462-C4A072E9E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 </a:t>
            </a:r>
            <a:r>
              <a:rPr kumimoji="1" lang="en-US" altLang="zh-CN" sz="2700" b="1" dirty="0">
                <a:solidFill>
                  <a:srgbClr val="002060"/>
                </a:solidFill>
              </a:rPr>
              <a:t>Conclusion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sp>
        <p:nvSpPr>
          <p:cNvPr id="2" name="Shape 29">
            <a:extLst>
              <a:ext uri="{FF2B5EF4-FFF2-40B4-BE49-F238E27FC236}">
                <a16:creationId xmlns:a16="http://schemas.microsoft.com/office/drawing/2014/main" id="{32FD650F-F395-0BAB-48E2-410B99B1232A}"/>
              </a:ext>
            </a:extLst>
          </p:cNvPr>
          <p:cNvSpPr/>
          <p:nvPr/>
        </p:nvSpPr>
        <p:spPr>
          <a:xfrm rot="6300000">
            <a:off x="4421569" y="-1149934"/>
            <a:ext cx="2337215" cy="8624463"/>
          </a:xfrm>
          <a:custGeom>
            <a:avLst/>
            <a:gdLst>
              <a:gd name="connsiteX0" fmla="*/ 15178 w 19871"/>
              <a:gd name="connsiteY0" fmla="*/ 0 h 21600"/>
              <a:gd name="connsiteX1" fmla="*/ 0 w 19871"/>
              <a:gd name="connsiteY1" fmla="*/ 2538 h 21600"/>
              <a:gd name="connsiteX2" fmla="*/ 4463 w 19871"/>
              <a:gd name="connsiteY2" fmla="*/ 21600 h 21600"/>
              <a:gd name="connsiteX3" fmla="*/ 19871 w 19871"/>
              <a:gd name="connsiteY3" fmla="*/ 18777 h 21600"/>
              <a:gd name="connsiteX4" fmla="*/ 17450 w 19871"/>
              <a:gd name="connsiteY4" fmla="*/ 8748 h 21600"/>
              <a:gd name="connsiteX5" fmla="*/ 15178 w 19871"/>
              <a:gd name="connsiteY5" fmla="*/ 0 h 21600"/>
              <a:gd name="connsiteX0-1" fmla="*/ 14798 w 19871"/>
              <a:gd name="connsiteY0-2" fmla="*/ 0 h 22890"/>
              <a:gd name="connsiteX1-3" fmla="*/ 0 w 19871"/>
              <a:gd name="connsiteY1-4" fmla="*/ 3828 h 22890"/>
              <a:gd name="connsiteX2-5" fmla="*/ 4463 w 19871"/>
              <a:gd name="connsiteY2-6" fmla="*/ 22890 h 22890"/>
              <a:gd name="connsiteX3-7" fmla="*/ 19871 w 19871"/>
              <a:gd name="connsiteY3-8" fmla="*/ 20067 h 22890"/>
              <a:gd name="connsiteX4-9" fmla="*/ 17450 w 19871"/>
              <a:gd name="connsiteY4-10" fmla="*/ 10038 h 22890"/>
              <a:gd name="connsiteX5-11" fmla="*/ 14798 w 19871"/>
              <a:gd name="connsiteY5-12" fmla="*/ 0 h 22890"/>
              <a:gd name="connsiteX0-13" fmla="*/ 14798 w 19871"/>
              <a:gd name="connsiteY0-14" fmla="*/ 0 h 22785"/>
              <a:gd name="connsiteX1-15" fmla="*/ 0 w 19871"/>
              <a:gd name="connsiteY1-16" fmla="*/ 3828 h 22785"/>
              <a:gd name="connsiteX2-17" fmla="*/ 5300 w 19871"/>
              <a:gd name="connsiteY2-18" fmla="*/ 22785 h 22785"/>
              <a:gd name="connsiteX3-19" fmla="*/ 19871 w 19871"/>
              <a:gd name="connsiteY3-20" fmla="*/ 20067 h 22785"/>
              <a:gd name="connsiteX4-21" fmla="*/ 17450 w 19871"/>
              <a:gd name="connsiteY4-22" fmla="*/ 10038 h 22785"/>
              <a:gd name="connsiteX5-23" fmla="*/ 14798 w 19871"/>
              <a:gd name="connsiteY5-24" fmla="*/ 0 h 22785"/>
              <a:gd name="connsiteX0-25" fmla="*/ 14798 w 19871"/>
              <a:gd name="connsiteY0-26" fmla="*/ 0 h 23019"/>
              <a:gd name="connsiteX1-27" fmla="*/ 0 w 19871"/>
              <a:gd name="connsiteY1-28" fmla="*/ 3828 h 23019"/>
              <a:gd name="connsiteX2-29" fmla="*/ 5152 w 19871"/>
              <a:gd name="connsiteY2-30" fmla="*/ 23019 h 23019"/>
              <a:gd name="connsiteX3-31" fmla="*/ 19871 w 19871"/>
              <a:gd name="connsiteY3-32" fmla="*/ 20067 h 23019"/>
              <a:gd name="connsiteX4-33" fmla="*/ 17450 w 19871"/>
              <a:gd name="connsiteY4-34" fmla="*/ 10038 h 23019"/>
              <a:gd name="connsiteX5-35" fmla="*/ 14798 w 19871"/>
              <a:gd name="connsiteY5-36" fmla="*/ 0 h 23019"/>
              <a:gd name="connsiteX0-37" fmla="*/ 14798 w 20350"/>
              <a:gd name="connsiteY0-38" fmla="*/ 0 h 23019"/>
              <a:gd name="connsiteX1-39" fmla="*/ 0 w 20350"/>
              <a:gd name="connsiteY1-40" fmla="*/ 3828 h 23019"/>
              <a:gd name="connsiteX2-41" fmla="*/ 5152 w 20350"/>
              <a:gd name="connsiteY2-42" fmla="*/ 23019 h 23019"/>
              <a:gd name="connsiteX3-43" fmla="*/ 20350 w 20350"/>
              <a:gd name="connsiteY3-44" fmla="*/ 19851 h 23019"/>
              <a:gd name="connsiteX4-45" fmla="*/ 17450 w 20350"/>
              <a:gd name="connsiteY4-46" fmla="*/ 10038 h 23019"/>
              <a:gd name="connsiteX5-47" fmla="*/ 14798 w 20350"/>
              <a:gd name="connsiteY5-48" fmla="*/ 0 h 23019"/>
              <a:gd name="connsiteX0-49" fmla="*/ 14798 w 20350"/>
              <a:gd name="connsiteY0-50" fmla="*/ 0 h 23019"/>
              <a:gd name="connsiteX1-51" fmla="*/ 0 w 20350"/>
              <a:gd name="connsiteY1-52" fmla="*/ 3828 h 23019"/>
              <a:gd name="connsiteX2-53" fmla="*/ 5152 w 20350"/>
              <a:gd name="connsiteY2-54" fmla="*/ 23019 h 23019"/>
              <a:gd name="connsiteX3-55" fmla="*/ 20350 w 20350"/>
              <a:gd name="connsiteY3-56" fmla="*/ 19851 h 23019"/>
              <a:gd name="connsiteX4-57" fmla="*/ 17450 w 20350"/>
              <a:gd name="connsiteY4-58" fmla="*/ 10038 h 23019"/>
              <a:gd name="connsiteX5-59" fmla="*/ 14798 w 20350"/>
              <a:gd name="connsiteY5-60" fmla="*/ 0 h 23019"/>
              <a:gd name="connsiteX0-61" fmla="*/ 14798 w 20370"/>
              <a:gd name="connsiteY0-62" fmla="*/ 0 h 23019"/>
              <a:gd name="connsiteX1-63" fmla="*/ 0 w 20370"/>
              <a:gd name="connsiteY1-64" fmla="*/ 3828 h 23019"/>
              <a:gd name="connsiteX2-65" fmla="*/ 5152 w 20370"/>
              <a:gd name="connsiteY2-66" fmla="*/ 23019 h 23019"/>
              <a:gd name="connsiteX3-67" fmla="*/ 20370 w 20370"/>
              <a:gd name="connsiteY3-68" fmla="*/ 19550 h 23019"/>
              <a:gd name="connsiteX4-69" fmla="*/ 17450 w 20370"/>
              <a:gd name="connsiteY4-70" fmla="*/ 10038 h 23019"/>
              <a:gd name="connsiteX5-71" fmla="*/ 14798 w 20370"/>
              <a:gd name="connsiteY5-72" fmla="*/ 0 h 23019"/>
              <a:gd name="connsiteX0-73" fmla="*/ 14798 w 20370"/>
              <a:gd name="connsiteY0-74" fmla="*/ 0 h 23019"/>
              <a:gd name="connsiteX1-75" fmla="*/ 0 w 20370"/>
              <a:gd name="connsiteY1-76" fmla="*/ 3828 h 23019"/>
              <a:gd name="connsiteX2-77" fmla="*/ 5152 w 20370"/>
              <a:gd name="connsiteY2-78" fmla="*/ 23019 h 23019"/>
              <a:gd name="connsiteX3-79" fmla="*/ 20370 w 20370"/>
              <a:gd name="connsiteY3-80" fmla="*/ 19550 h 23019"/>
              <a:gd name="connsiteX4-81" fmla="*/ 17754 w 20370"/>
              <a:gd name="connsiteY4-82" fmla="*/ 9964 h 23019"/>
              <a:gd name="connsiteX5-83" fmla="*/ 14798 w 20370"/>
              <a:gd name="connsiteY5-84" fmla="*/ 0 h 23019"/>
              <a:gd name="connsiteX0-85" fmla="*/ 14907 w 20370"/>
              <a:gd name="connsiteY0-86" fmla="*/ 0 h 22650"/>
              <a:gd name="connsiteX1-87" fmla="*/ 0 w 20370"/>
              <a:gd name="connsiteY1-88" fmla="*/ 3459 h 22650"/>
              <a:gd name="connsiteX2-89" fmla="*/ 5152 w 20370"/>
              <a:gd name="connsiteY2-90" fmla="*/ 22650 h 22650"/>
              <a:gd name="connsiteX3-91" fmla="*/ 20370 w 20370"/>
              <a:gd name="connsiteY3-92" fmla="*/ 19181 h 22650"/>
              <a:gd name="connsiteX4-93" fmla="*/ 17754 w 20370"/>
              <a:gd name="connsiteY4-94" fmla="*/ 9595 h 22650"/>
              <a:gd name="connsiteX5-95" fmla="*/ 14907 w 20370"/>
              <a:gd name="connsiteY5-96" fmla="*/ 0 h 22650"/>
              <a:gd name="connsiteX0-97" fmla="*/ 14407 w 19870"/>
              <a:gd name="connsiteY0-98" fmla="*/ 0 h 22650"/>
              <a:gd name="connsiteX1-99" fmla="*/ 0 w 19870"/>
              <a:gd name="connsiteY1-100" fmla="*/ 4384 h 22650"/>
              <a:gd name="connsiteX2-101" fmla="*/ 4652 w 19870"/>
              <a:gd name="connsiteY2-102" fmla="*/ 22650 h 22650"/>
              <a:gd name="connsiteX3-103" fmla="*/ 19870 w 19870"/>
              <a:gd name="connsiteY3-104" fmla="*/ 19181 h 22650"/>
              <a:gd name="connsiteX4-105" fmla="*/ 17254 w 19870"/>
              <a:gd name="connsiteY4-106" fmla="*/ 9595 h 22650"/>
              <a:gd name="connsiteX5-107" fmla="*/ 14407 w 19870"/>
              <a:gd name="connsiteY5-108" fmla="*/ 0 h 22650"/>
              <a:gd name="connsiteX0-109" fmla="*/ 14407 w 19870"/>
              <a:gd name="connsiteY0-110" fmla="*/ 0 h 23857"/>
              <a:gd name="connsiteX1-111" fmla="*/ 0 w 19870"/>
              <a:gd name="connsiteY1-112" fmla="*/ 4384 h 23857"/>
              <a:gd name="connsiteX2-113" fmla="*/ 4935 w 19870"/>
              <a:gd name="connsiteY2-114" fmla="*/ 23857 h 23857"/>
              <a:gd name="connsiteX3-115" fmla="*/ 19870 w 19870"/>
              <a:gd name="connsiteY3-116" fmla="*/ 19181 h 23857"/>
              <a:gd name="connsiteX4-117" fmla="*/ 17254 w 19870"/>
              <a:gd name="connsiteY4-118" fmla="*/ 9595 h 23857"/>
              <a:gd name="connsiteX5-119" fmla="*/ 14407 w 19870"/>
              <a:gd name="connsiteY5-120" fmla="*/ 0 h 23857"/>
              <a:gd name="connsiteX0-121" fmla="*/ 14407 w 19870"/>
              <a:gd name="connsiteY0-122" fmla="*/ 0 h 23857"/>
              <a:gd name="connsiteX1-123" fmla="*/ 0 w 19870"/>
              <a:gd name="connsiteY1-124" fmla="*/ 4384 h 23857"/>
              <a:gd name="connsiteX2-125" fmla="*/ 4935 w 19870"/>
              <a:gd name="connsiteY2-126" fmla="*/ 23857 h 23857"/>
              <a:gd name="connsiteX3-127" fmla="*/ 19870 w 19870"/>
              <a:gd name="connsiteY3-128" fmla="*/ 19181 h 23857"/>
              <a:gd name="connsiteX4-129" fmla="*/ 17254 w 19870"/>
              <a:gd name="connsiteY4-130" fmla="*/ 9595 h 23857"/>
              <a:gd name="connsiteX5-131" fmla="*/ 14407 w 19870"/>
              <a:gd name="connsiteY5-132" fmla="*/ 0 h 23857"/>
              <a:gd name="connsiteX0-133" fmla="*/ 14407 w 19870"/>
              <a:gd name="connsiteY0-134" fmla="*/ 0 h 23663"/>
              <a:gd name="connsiteX1-135" fmla="*/ 0 w 19870"/>
              <a:gd name="connsiteY1-136" fmla="*/ 4384 h 23663"/>
              <a:gd name="connsiteX2-137" fmla="*/ 4512 w 19870"/>
              <a:gd name="connsiteY2-138" fmla="*/ 23663 h 23663"/>
              <a:gd name="connsiteX3-139" fmla="*/ 19870 w 19870"/>
              <a:gd name="connsiteY3-140" fmla="*/ 19181 h 23663"/>
              <a:gd name="connsiteX4-141" fmla="*/ 17254 w 19870"/>
              <a:gd name="connsiteY4-142" fmla="*/ 9595 h 23663"/>
              <a:gd name="connsiteX5-143" fmla="*/ 14407 w 19870"/>
              <a:gd name="connsiteY5-144" fmla="*/ 0 h 23663"/>
              <a:gd name="connsiteX0-145" fmla="*/ 14407 w 19078"/>
              <a:gd name="connsiteY0-146" fmla="*/ 0 h 23663"/>
              <a:gd name="connsiteX1-147" fmla="*/ 0 w 19078"/>
              <a:gd name="connsiteY1-148" fmla="*/ 4384 h 23663"/>
              <a:gd name="connsiteX2-149" fmla="*/ 4512 w 19078"/>
              <a:gd name="connsiteY2-150" fmla="*/ 23663 h 23663"/>
              <a:gd name="connsiteX3-151" fmla="*/ 19078 w 19078"/>
              <a:gd name="connsiteY3-152" fmla="*/ 19424 h 23663"/>
              <a:gd name="connsiteX4-153" fmla="*/ 17254 w 19078"/>
              <a:gd name="connsiteY4-154" fmla="*/ 9595 h 23663"/>
              <a:gd name="connsiteX5-155" fmla="*/ 14407 w 19078"/>
              <a:gd name="connsiteY5-156" fmla="*/ 0 h 23663"/>
              <a:gd name="connsiteX0-157" fmla="*/ 14407 w 19078"/>
              <a:gd name="connsiteY0-158" fmla="*/ 0 h 23663"/>
              <a:gd name="connsiteX1-159" fmla="*/ 0 w 19078"/>
              <a:gd name="connsiteY1-160" fmla="*/ 4384 h 23663"/>
              <a:gd name="connsiteX2-161" fmla="*/ 4512 w 19078"/>
              <a:gd name="connsiteY2-162" fmla="*/ 23663 h 23663"/>
              <a:gd name="connsiteX3-163" fmla="*/ 19078 w 19078"/>
              <a:gd name="connsiteY3-164" fmla="*/ 19424 h 23663"/>
              <a:gd name="connsiteX4-165" fmla="*/ 16878 w 19078"/>
              <a:gd name="connsiteY4-166" fmla="*/ 9602 h 23663"/>
              <a:gd name="connsiteX5-167" fmla="*/ 14407 w 19078"/>
              <a:gd name="connsiteY5-168" fmla="*/ 0 h 23663"/>
              <a:gd name="connsiteX0-169" fmla="*/ 0 w 19078"/>
              <a:gd name="connsiteY0-170" fmla="*/ 4384 h 23663"/>
              <a:gd name="connsiteX1-171" fmla="*/ 4512 w 19078"/>
              <a:gd name="connsiteY1-172" fmla="*/ 23663 h 23663"/>
              <a:gd name="connsiteX2-173" fmla="*/ 19078 w 19078"/>
              <a:gd name="connsiteY2-174" fmla="*/ 19424 h 23663"/>
              <a:gd name="connsiteX3-175" fmla="*/ 16878 w 19078"/>
              <a:gd name="connsiteY3-176" fmla="*/ 9602 h 23663"/>
              <a:gd name="connsiteX4-177" fmla="*/ 14407 w 19078"/>
              <a:gd name="connsiteY4-178" fmla="*/ 0 h 23663"/>
              <a:gd name="connsiteX5-179" fmla="*/ 587 w 19078"/>
              <a:gd name="connsiteY5-180" fmla="*/ 5055 h 23663"/>
              <a:gd name="connsiteX0-181" fmla="*/ 3925 w 18491"/>
              <a:gd name="connsiteY0-182" fmla="*/ 23663 h 23663"/>
              <a:gd name="connsiteX1-183" fmla="*/ 18491 w 18491"/>
              <a:gd name="connsiteY1-184" fmla="*/ 19424 h 23663"/>
              <a:gd name="connsiteX2-185" fmla="*/ 16291 w 18491"/>
              <a:gd name="connsiteY2-186" fmla="*/ 9602 h 23663"/>
              <a:gd name="connsiteX3-187" fmla="*/ 13820 w 18491"/>
              <a:gd name="connsiteY3-188" fmla="*/ 0 h 23663"/>
              <a:gd name="connsiteX4-189" fmla="*/ 0 w 18491"/>
              <a:gd name="connsiteY4-190" fmla="*/ 5055 h 23663"/>
              <a:gd name="connsiteX0-191" fmla="*/ 0 w 14566"/>
              <a:gd name="connsiteY0-192" fmla="*/ 23663 h 23663"/>
              <a:gd name="connsiteX1-193" fmla="*/ 14566 w 14566"/>
              <a:gd name="connsiteY1-194" fmla="*/ 19424 h 23663"/>
              <a:gd name="connsiteX2-195" fmla="*/ 12366 w 14566"/>
              <a:gd name="connsiteY2-196" fmla="*/ 9602 h 23663"/>
              <a:gd name="connsiteX3-197" fmla="*/ 9895 w 14566"/>
              <a:gd name="connsiteY3-198" fmla="*/ 0 h 23663"/>
              <a:gd name="connsiteX0-199" fmla="*/ 4671 w 4671"/>
              <a:gd name="connsiteY0-200" fmla="*/ 19424 h 19424"/>
              <a:gd name="connsiteX1-201" fmla="*/ 2471 w 4671"/>
              <a:gd name="connsiteY1-202" fmla="*/ 9602 h 19424"/>
              <a:gd name="connsiteX2-203" fmla="*/ 0 w 4671"/>
              <a:gd name="connsiteY2-204" fmla="*/ 0 h 19424"/>
              <a:gd name="connsiteX0-205" fmla="*/ 7486 w 7486"/>
              <a:gd name="connsiteY0-206" fmla="*/ 7669 h 7669"/>
              <a:gd name="connsiteX1-207" fmla="*/ 2776 w 7486"/>
              <a:gd name="connsiteY1-208" fmla="*/ 2612 h 7669"/>
              <a:gd name="connsiteX2-209" fmla="*/ 0 w 7486"/>
              <a:gd name="connsiteY2-210" fmla="*/ 0 h 7669"/>
              <a:gd name="connsiteX0-211" fmla="*/ 8267 w 8267"/>
              <a:gd name="connsiteY0-212" fmla="*/ 7620 h 7620"/>
              <a:gd name="connsiteX1-213" fmla="*/ 3708 w 8267"/>
              <a:gd name="connsiteY1-214" fmla="*/ 3406 h 7620"/>
              <a:gd name="connsiteX2-215" fmla="*/ 0 w 8267"/>
              <a:gd name="connsiteY2-216" fmla="*/ 0 h 7620"/>
              <a:gd name="connsiteX0-217" fmla="*/ 36336 w 36336"/>
              <a:gd name="connsiteY0-218" fmla="*/ 39449 h 39449"/>
              <a:gd name="connsiteX1-219" fmla="*/ 30821 w 36336"/>
              <a:gd name="connsiteY1-220" fmla="*/ 33919 h 39449"/>
              <a:gd name="connsiteX2-221" fmla="*/ 0 w 36336"/>
              <a:gd name="connsiteY2-222" fmla="*/ 0 h 394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36336" h="39449" extrusionOk="0">
                <a:moveTo>
                  <a:pt x="36336" y="39449"/>
                </a:moveTo>
                <a:cubicBezTo>
                  <a:pt x="32770" y="36694"/>
                  <a:pt x="34872" y="36713"/>
                  <a:pt x="30821" y="33919"/>
                </a:cubicBezTo>
                <a:cubicBezTo>
                  <a:pt x="27179" y="31407"/>
                  <a:pt x="2908" y="2543"/>
                  <a:pt x="0" y="0"/>
                </a:cubicBezTo>
              </a:path>
            </a:pathLst>
          </a:custGeom>
          <a:noFill/>
          <a:ln w="38100" cap="flat">
            <a:solidFill>
              <a:srgbClr val="234964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4" name="Group 59">
            <a:extLst>
              <a:ext uri="{FF2B5EF4-FFF2-40B4-BE49-F238E27FC236}">
                <a16:creationId xmlns:a16="http://schemas.microsoft.com/office/drawing/2014/main" id="{EC9767DD-A190-9F9A-230A-0CF44A8A791E}"/>
              </a:ext>
            </a:extLst>
          </p:cNvPr>
          <p:cNvGrpSpPr/>
          <p:nvPr/>
        </p:nvGrpSpPr>
        <p:grpSpPr>
          <a:xfrm rot="2086424">
            <a:off x="10339219" y="2365573"/>
            <a:ext cx="1418849" cy="1430666"/>
            <a:chOff x="0" y="0"/>
            <a:chExt cx="1378195" cy="1389675"/>
          </a:xfrm>
        </p:grpSpPr>
        <p:grpSp>
          <p:nvGrpSpPr>
            <p:cNvPr id="12" name="Group 55">
              <a:extLst>
                <a:ext uri="{FF2B5EF4-FFF2-40B4-BE49-F238E27FC236}">
                  <a16:creationId xmlns:a16="http://schemas.microsoft.com/office/drawing/2014/main" id="{10E5DB59-7069-A04D-7542-A95AA067F233}"/>
                </a:ext>
              </a:extLst>
            </p:cNvPr>
            <p:cNvGrpSpPr/>
            <p:nvPr/>
          </p:nvGrpSpPr>
          <p:grpSpPr>
            <a:xfrm>
              <a:off x="228599" y="0"/>
              <a:ext cx="1149597" cy="1132531"/>
              <a:chOff x="0" y="0"/>
              <a:chExt cx="1149595" cy="1132530"/>
            </a:xfrm>
          </p:grpSpPr>
          <p:sp>
            <p:nvSpPr>
              <p:cNvPr id="20" name="Shape 50">
                <a:extLst>
                  <a:ext uri="{FF2B5EF4-FFF2-40B4-BE49-F238E27FC236}">
                    <a16:creationId xmlns:a16="http://schemas.microsoft.com/office/drawing/2014/main" id="{7C89348F-65A6-999A-3C27-1982F75A586C}"/>
                  </a:ext>
                </a:extLst>
              </p:cNvPr>
              <p:cNvSpPr/>
              <p:nvPr/>
            </p:nvSpPr>
            <p:spPr>
              <a:xfrm>
                <a:off x="495300" y="419100"/>
                <a:ext cx="288999" cy="3417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7" h="20953" extrusionOk="0">
                    <a:moveTo>
                      <a:pt x="310" y="19339"/>
                    </a:moveTo>
                    <a:cubicBezTo>
                      <a:pt x="1970" y="21600"/>
                      <a:pt x="8627" y="20962"/>
                      <a:pt x="10626" y="20516"/>
                    </a:cubicBezTo>
                    <a:cubicBezTo>
                      <a:pt x="14392" y="19676"/>
                      <a:pt x="17603" y="17645"/>
                      <a:pt x="19255" y="14542"/>
                    </a:cubicBezTo>
                    <a:cubicBezTo>
                      <a:pt x="21291" y="10718"/>
                      <a:pt x="21600" y="1795"/>
                      <a:pt x="15756" y="0"/>
                    </a:cubicBezTo>
                    <a:cubicBezTo>
                      <a:pt x="14569" y="3871"/>
                      <a:pt x="15031" y="8421"/>
                      <a:pt x="12815" y="11999"/>
                    </a:cubicBezTo>
                    <a:cubicBezTo>
                      <a:pt x="10327" y="16013"/>
                      <a:pt x="4821" y="17658"/>
                      <a:pt x="0" y="18694"/>
                    </a:cubicBezTo>
                    <a:cubicBezTo>
                      <a:pt x="63" y="18932"/>
                      <a:pt x="168" y="19146"/>
                      <a:pt x="310" y="19339"/>
                    </a:cubicBezTo>
                    <a:close/>
                  </a:path>
                </a:pathLst>
              </a:custGeom>
              <a:solidFill>
                <a:srgbClr val="234964"/>
              </a:solidFill>
              <a:ln w="12700" cap="flat">
                <a:solidFill>
                  <a:srgbClr val="234964"/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21" name="Group 54">
                <a:extLst>
                  <a:ext uri="{FF2B5EF4-FFF2-40B4-BE49-F238E27FC236}">
                    <a16:creationId xmlns:a16="http://schemas.microsoft.com/office/drawing/2014/main" id="{4FFAFF71-F48C-1BC0-6A26-11B21A363FDF}"/>
                  </a:ext>
                </a:extLst>
              </p:cNvPr>
              <p:cNvGrpSpPr/>
              <p:nvPr/>
            </p:nvGrpSpPr>
            <p:grpSpPr>
              <a:xfrm>
                <a:off x="-1" y="0"/>
                <a:ext cx="1149597" cy="1132531"/>
                <a:chOff x="0" y="0"/>
                <a:chExt cx="1149595" cy="1132530"/>
              </a:xfrm>
            </p:grpSpPr>
            <p:sp>
              <p:nvSpPr>
                <p:cNvPr id="22" name="Shape 51">
                  <a:extLst>
                    <a:ext uri="{FF2B5EF4-FFF2-40B4-BE49-F238E27FC236}">
                      <a16:creationId xmlns:a16="http://schemas.microsoft.com/office/drawing/2014/main" id="{04967964-3C2B-2A95-D082-5AEF840E10E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149596" cy="11325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835" h="18188" extrusionOk="0">
                      <a:moveTo>
                        <a:pt x="5118" y="17138"/>
                      </a:moveTo>
                      <a:cubicBezTo>
                        <a:pt x="9702" y="19314"/>
                        <a:pt x="15760" y="18135"/>
                        <a:pt x="17999" y="13346"/>
                      </a:cubicBezTo>
                      <a:cubicBezTo>
                        <a:pt x="21410" y="6050"/>
                        <a:pt x="13777" y="-2286"/>
                        <a:pt x="5944" y="578"/>
                      </a:cubicBezTo>
                      <a:cubicBezTo>
                        <a:pt x="2990" y="1657"/>
                        <a:pt x="197" y="6129"/>
                        <a:pt x="12" y="9065"/>
                      </a:cubicBezTo>
                      <a:cubicBezTo>
                        <a:pt x="-190" y="12266"/>
                        <a:pt x="2170" y="15739"/>
                        <a:pt x="5118" y="17138"/>
                      </a:cubicBezTo>
                      <a:close/>
                    </a:path>
                  </a:pathLst>
                </a:custGeom>
                <a:noFill/>
                <a:ln w="38100" cap="flat">
                  <a:solidFill>
                    <a:srgbClr val="234964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23" name="Shape 52">
                  <a:extLst>
                    <a:ext uri="{FF2B5EF4-FFF2-40B4-BE49-F238E27FC236}">
                      <a16:creationId xmlns:a16="http://schemas.microsoft.com/office/drawing/2014/main" id="{5EB87355-CA3E-C581-931D-6168EA363D78}"/>
                    </a:ext>
                  </a:extLst>
                </p:cNvPr>
                <p:cNvSpPr/>
                <p:nvPr/>
              </p:nvSpPr>
              <p:spPr>
                <a:xfrm>
                  <a:off x="190500" y="177800"/>
                  <a:ext cx="789686" cy="7779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835" h="18188" extrusionOk="0">
                      <a:moveTo>
                        <a:pt x="5118" y="17138"/>
                      </a:moveTo>
                      <a:cubicBezTo>
                        <a:pt x="9703" y="19314"/>
                        <a:pt x="15760" y="18135"/>
                        <a:pt x="18000" y="13346"/>
                      </a:cubicBezTo>
                      <a:cubicBezTo>
                        <a:pt x="21411" y="6050"/>
                        <a:pt x="13778" y="-2286"/>
                        <a:pt x="5945" y="577"/>
                      </a:cubicBezTo>
                      <a:cubicBezTo>
                        <a:pt x="2991" y="1657"/>
                        <a:pt x="198" y="6129"/>
                        <a:pt x="12" y="9065"/>
                      </a:cubicBezTo>
                      <a:cubicBezTo>
                        <a:pt x="-189" y="12266"/>
                        <a:pt x="2171" y="15739"/>
                        <a:pt x="5118" y="17138"/>
                      </a:cubicBezTo>
                      <a:close/>
                    </a:path>
                  </a:pathLst>
                </a:custGeom>
                <a:noFill/>
                <a:ln w="38100" cap="flat">
                  <a:solidFill>
                    <a:srgbClr val="234964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24" name="Shape 53">
                  <a:extLst>
                    <a:ext uri="{FF2B5EF4-FFF2-40B4-BE49-F238E27FC236}">
                      <a16:creationId xmlns:a16="http://schemas.microsoft.com/office/drawing/2014/main" id="{2529265C-9460-323E-9DB4-AE7D014515C6}"/>
                    </a:ext>
                  </a:extLst>
                </p:cNvPr>
                <p:cNvSpPr/>
                <p:nvPr/>
              </p:nvSpPr>
              <p:spPr>
                <a:xfrm>
                  <a:off x="381000" y="368300"/>
                  <a:ext cx="396756" cy="3908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835" h="18188" extrusionOk="0">
                      <a:moveTo>
                        <a:pt x="5118" y="17138"/>
                      </a:moveTo>
                      <a:cubicBezTo>
                        <a:pt x="9702" y="19314"/>
                        <a:pt x="15760" y="18135"/>
                        <a:pt x="17999" y="13346"/>
                      </a:cubicBezTo>
                      <a:cubicBezTo>
                        <a:pt x="21410" y="6050"/>
                        <a:pt x="13777" y="-2286"/>
                        <a:pt x="5944" y="578"/>
                      </a:cubicBezTo>
                      <a:cubicBezTo>
                        <a:pt x="2991" y="1657"/>
                        <a:pt x="197" y="6129"/>
                        <a:pt x="12" y="9065"/>
                      </a:cubicBezTo>
                      <a:cubicBezTo>
                        <a:pt x="-190" y="12266"/>
                        <a:pt x="2170" y="15739"/>
                        <a:pt x="5118" y="17138"/>
                      </a:cubicBezTo>
                      <a:close/>
                    </a:path>
                  </a:pathLst>
                </a:custGeom>
                <a:noFill/>
                <a:ln w="38100" cap="flat">
                  <a:solidFill>
                    <a:srgbClr val="234964"/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45720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3" name="Group 58">
              <a:extLst>
                <a:ext uri="{FF2B5EF4-FFF2-40B4-BE49-F238E27FC236}">
                  <a16:creationId xmlns:a16="http://schemas.microsoft.com/office/drawing/2014/main" id="{06EC74D7-D531-5B02-2D73-CBA27F29CE6A}"/>
                </a:ext>
              </a:extLst>
            </p:cNvPr>
            <p:cNvGrpSpPr/>
            <p:nvPr/>
          </p:nvGrpSpPr>
          <p:grpSpPr>
            <a:xfrm>
              <a:off x="0" y="558800"/>
              <a:ext cx="803140" cy="830876"/>
              <a:chOff x="0" y="0"/>
              <a:chExt cx="803139" cy="830875"/>
            </a:xfrm>
          </p:grpSpPr>
          <p:sp>
            <p:nvSpPr>
              <p:cNvPr id="18" name="Shape 56">
                <a:extLst>
                  <a:ext uri="{FF2B5EF4-FFF2-40B4-BE49-F238E27FC236}">
                    <a16:creationId xmlns:a16="http://schemas.microsoft.com/office/drawing/2014/main" id="{7F471858-1A28-A601-F1B7-72BF38D3D72C}"/>
                  </a:ext>
                </a:extLst>
              </p:cNvPr>
              <p:cNvSpPr/>
              <p:nvPr/>
            </p:nvSpPr>
            <p:spPr>
              <a:xfrm>
                <a:off x="0" y="431800"/>
                <a:ext cx="377118" cy="399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127" y="12126"/>
                    </a:moveTo>
                    <a:lnTo>
                      <a:pt x="0" y="9668"/>
                    </a:lnTo>
                    <a:lnTo>
                      <a:pt x="12334" y="0"/>
                    </a:lnTo>
                    <a:lnTo>
                      <a:pt x="19930" y="2881"/>
                    </a:lnTo>
                    <a:lnTo>
                      <a:pt x="21600" y="12126"/>
                    </a:lnTo>
                    <a:lnTo>
                      <a:pt x="10800" y="21600"/>
                    </a:lnTo>
                    <a:cubicBezTo>
                      <a:pt x="10800" y="21600"/>
                      <a:pt x="9127" y="12126"/>
                      <a:pt x="9127" y="12126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234964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" name="Shape 57">
                <a:extLst>
                  <a:ext uri="{FF2B5EF4-FFF2-40B4-BE49-F238E27FC236}">
                    <a16:creationId xmlns:a16="http://schemas.microsoft.com/office/drawing/2014/main" id="{820C38C1-8066-87C0-1FCD-140AA258FFEA}"/>
                  </a:ext>
                </a:extLst>
              </p:cNvPr>
              <p:cNvSpPr/>
              <p:nvPr/>
            </p:nvSpPr>
            <p:spPr>
              <a:xfrm>
                <a:off x="165100" y="0"/>
                <a:ext cx="638040" cy="661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0"/>
                      <a:pt x="4432" y="18069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rgbClr val="234964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26" name="Shape 232">
            <a:extLst>
              <a:ext uri="{FF2B5EF4-FFF2-40B4-BE49-F238E27FC236}">
                <a16:creationId xmlns:a16="http://schemas.microsoft.com/office/drawing/2014/main" id="{BAA5E0B2-5466-C761-6BD6-D7367715F2E5}"/>
              </a:ext>
            </a:extLst>
          </p:cNvPr>
          <p:cNvSpPr/>
          <p:nvPr/>
        </p:nvSpPr>
        <p:spPr>
          <a:xfrm>
            <a:off x="6622428" y="2693619"/>
            <a:ext cx="667580" cy="786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9"/>
                </a:moveTo>
                <a:cubicBezTo>
                  <a:pt x="5348" y="11844"/>
                  <a:pt x="8764" y="3907"/>
                  <a:pt x="11380" y="0"/>
                </a:cubicBezTo>
                <a:cubicBezTo>
                  <a:pt x="11376" y="5932"/>
                  <a:pt x="16649" y="9489"/>
                  <a:pt x="21600" y="13177"/>
                </a:cubicBezTo>
                <a:cubicBezTo>
                  <a:pt x="16544" y="13853"/>
                  <a:pt x="13668" y="17355"/>
                  <a:pt x="11962" y="21600"/>
                </a:cubicBezTo>
                <a:cubicBezTo>
                  <a:pt x="10717" y="16355"/>
                  <a:pt x="5962" y="13260"/>
                  <a:pt x="0" y="12019"/>
                </a:cubicBezTo>
              </a:path>
            </a:pathLst>
          </a:custGeom>
          <a:solidFill>
            <a:srgbClr val="F6F6F6"/>
          </a:solidFill>
          <a:ln w="38100">
            <a:solidFill>
              <a:srgbClr val="254E6B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600"/>
          </a:p>
        </p:txBody>
      </p:sp>
      <p:sp>
        <p:nvSpPr>
          <p:cNvPr id="27" name="Shape 232">
            <a:extLst>
              <a:ext uri="{FF2B5EF4-FFF2-40B4-BE49-F238E27FC236}">
                <a16:creationId xmlns:a16="http://schemas.microsoft.com/office/drawing/2014/main" id="{076758FA-FA3D-171D-F2D3-496A1182E423}"/>
              </a:ext>
            </a:extLst>
          </p:cNvPr>
          <p:cNvSpPr/>
          <p:nvPr/>
        </p:nvSpPr>
        <p:spPr>
          <a:xfrm>
            <a:off x="8534163" y="2704165"/>
            <a:ext cx="667580" cy="786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9"/>
                </a:moveTo>
                <a:cubicBezTo>
                  <a:pt x="5348" y="11844"/>
                  <a:pt x="8764" y="3907"/>
                  <a:pt x="11380" y="0"/>
                </a:cubicBezTo>
                <a:cubicBezTo>
                  <a:pt x="11376" y="5932"/>
                  <a:pt x="16649" y="9489"/>
                  <a:pt x="21600" y="13177"/>
                </a:cubicBezTo>
                <a:cubicBezTo>
                  <a:pt x="16544" y="13853"/>
                  <a:pt x="13668" y="17355"/>
                  <a:pt x="11962" y="21600"/>
                </a:cubicBezTo>
                <a:cubicBezTo>
                  <a:pt x="10717" y="16355"/>
                  <a:pt x="5962" y="13260"/>
                  <a:pt x="0" y="12019"/>
                </a:cubicBezTo>
              </a:path>
            </a:pathLst>
          </a:custGeom>
          <a:solidFill>
            <a:srgbClr val="F6F6F6"/>
          </a:solidFill>
          <a:ln w="38100">
            <a:solidFill>
              <a:srgbClr val="254E6B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60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4F8B719-29CA-431E-0708-F3616AA17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761" y="3769163"/>
            <a:ext cx="1907462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000" dirty="0">
                <a:solidFill>
                  <a:srgbClr val="254E6B"/>
                </a:solidFill>
                <a:latin typeface="+mj-lt"/>
              </a:rPr>
              <a:t>Be passionate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1406562-7385-11A0-FD67-2D7338D93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4585" y="1871573"/>
            <a:ext cx="1481457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000" dirty="0">
                <a:solidFill>
                  <a:srgbClr val="254E6B"/>
                </a:solidFill>
                <a:latin typeface="+mj-lt"/>
              </a:rPr>
              <a:t>Be patient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8F53144-42C1-55F4-56D2-BCF43DAB0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143" y="3763210"/>
            <a:ext cx="3321050" cy="70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000" dirty="0">
                <a:solidFill>
                  <a:srgbClr val="254E6B"/>
                </a:solidFill>
                <a:latin typeface="+mj-lt"/>
              </a:rPr>
              <a:t>Believe that you have an</a:t>
            </a:r>
            <a:r>
              <a:rPr lang="zh-TW" altLang="en-US" sz="2000" dirty="0">
                <a:solidFill>
                  <a:srgbClr val="254E6B"/>
                </a:solidFill>
                <a:latin typeface="+mj-lt"/>
              </a:rPr>
              <a:t> </a:t>
            </a:r>
            <a:r>
              <a:rPr lang="en-US" altLang="zh-CN" sz="2000" dirty="0">
                <a:solidFill>
                  <a:srgbClr val="254E6B"/>
                </a:solidFill>
                <a:latin typeface="+mj-lt"/>
              </a:rPr>
              <a:t>ability to do</a:t>
            </a:r>
            <a:r>
              <a:rPr lang="zh-TW" altLang="en-US" sz="2000" dirty="0">
                <a:solidFill>
                  <a:srgbClr val="254E6B"/>
                </a:solidFill>
                <a:latin typeface="+mj-lt"/>
              </a:rPr>
              <a:t> </a:t>
            </a:r>
            <a:r>
              <a:rPr lang="en-US" altLang="zh-CN" sz="2000" dirty="0">
                <a:solidFill>
                  <a:srgbClr val="254E6B"/>
                </a:solidFill>
                <a:latin typeface="+mj-lt"/>
              </a:rPr>
              <a:t>research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1" name="Shape 232">
            <a:extLst>
              <a:ext uri="{FF2B5EF4-FFF2-40B4-BE49-F238E27FC236}">
                <a16:creationId xmlns:a16="http://schemas.microsoft.com/office/drawing/2014/main" id="{F808FB41-DDFE-BB71-5A7F-22CD1618BC14}"/>
              </a:ext>
            </a:extLst>
          </p:cNvPr>
          <p:cNvSpPr/>
          <p:nvPr/>
        </p:nvSpPr>
        <p:spPr>
          <a:xfrm>
            <a:off x="454844" y="2687555"/>
            <a:ext cx="667580" cy="786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9"/>
                </a:moveTo>
                <a:cubicBezTo>
                  <a:pt x="5348" y="11844"/>
                  <a:pt x="8764" y="3907"/>
                  <a:pt x="11380" y="0"/>
                </a:cubicBezTo>
                <a:cubicBezTo>
                  <a:pt x="11376" y="5932"/>
                  <a:pt x="16649" y="9489"/>
                  <a:pt x="21600" y="13177"/>
                </a:cubicBezTo>
                <a:cubicBezTo>
                  <a:pt x="16544" y="13853"/>
                  <a:pt x="13668" y="17355"/>
                  <a:pt x="11962" y="21600"/>
                </a:cubicBezTo>
                <a:cubicBezTo>
                  <a:pt x="10717" y="16355"/>
                  <a:pt x="5962" y="13260"/>
                  <a:pt x="0" y="12019"/>
                </a:cubicBezTo>
              </a:path>
            </a:pathLst>
          </a:custGeom>
          <a:noFill/>
          <a:ln w="38100">
            <a:solidFill>
              <a:srgbClr val="254E6B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600"/>
          </a:p>
        </p:txBody>
      </p:sp>
      <p:sp>
        <p:nvSpPr>
          <p:cNvPr id="32" name="Shape 232">
            <a:extLst>
              <a:ext uri="{FF2B5EF4-FFF2-40B4-BE49-F238E27FC236}">
                <a16:creationId xmlns:a16="http://schemas.microsoft.com/office/drawing/2014/main" id="{8C9C725C-53C8-1DD7-2FCF-1872226BBC2A}"/>
              </a:ext>
            </a:extLst>
          </p:cNvPr>
          <p:cNvSpPr/>
          <p:nvPr/>
        </p:nvSpPr>
        <p:spPr>
          <a:xfrm>
            <a:off x="4568204" y="2640258"/>
            <a:ext cx="667580" cy="786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9"/>
                </a:moveTo>
                <a:cubicBezTo>
                  <a:pt x="5348" y="11844"/>
                  <a:pt x="8764" y="3907"/>
                  <a:pt x="11380" y="0"/>
                </a:cubicBezTo>
                <a:cubicBezTo>
                  <a:pt x="11376" y="5932"/>
                  <a:pt x="16649" y="9489"/>
                  <a:pt x="21600" y="13177"/>
                </a:cubicBezTo>
                <a:cubicBezTo>
                  <a:pt x="16544" y="13853"/>
                  <a:pt x="13668" y="17355"/>
                  <a:pt x="11962" y="21600"/>
                </a:cubicBezTo>
                <a:cubicBezTo>
                  <a:pt x="10717" y="16355"/>
                  <a:pt x="5962" y="13260"/>
                  <a:pt x="0" y="12019"/>
                </a:cubicBezTo>
              </a:path>
            </a:pathLst>
          </a:custGeom>
          <a:solidFill>
            <a:srgbClr val="F6F6F6"/>
          </a:solidFill>
          <a:ln w="38100">
            <a:solidFill>
              <a:srgbClr val="254E6B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600"/>
          </a:p>
        </p:txBody>
      </p:sp>
      <p:sp>
        <p:nvSpPr>
          <p:cNvPr id="33" name="Shape 232">
            <a:extLst>
              <a:ext uri="{FF2B5EF4-FFF2-40B4-BE49-F238E27FC236}">
                <a16:creationId xmlns:a16="http://schemas.microsoft.com/office/drawing/2014/main" id="{3C962067-0D76-1328-3996-3951C2FD950E}"/>
              </a:ext>
            </a:extLst>
          </p:cNvPr>
          <p:cNvSpPr/>
          <p:nvPr/>
        </p:nvSpPr>
        <p:spPr>
          <a:xfrm>
            <a:off x="2511524" y="2616200"/>
            <a:ext cx="667580" cy="786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9"/>
                </a:moveTo>
                <a:cubicBezTo>
                  <a:pt x="5348" y="11844"/>
                  <a:pt x="8764" y="3907"/>
                  <a:pt x="11380" y="0"/>
                </a:cubicBezTo>
                <a:cubicBezTo>
                  <a:pt x="11376" y="5932"/>
                  <a:pt x="16649" y="9489"/>
                  <a:pt x="21600" y="13177"/>
                </a:cubicBezTo>
                <a:cubicBezTo>
                  <a:pt x="16544" y="13853"/>
                  <a:pt x="13668" y="17355"/>
                  <a:pt x="11962" y="21600"/>
                </a:cubicBezTo>
                <a:cubicBezTo>
                  <a:pt x="10717" y="16355"/>
                  <a:pt x="5962" y="13260"/>
                  <a:pt x="0" y="12019"/>
                </a:cubicBezTo>
              </a:path>
            </a:pathLst>
          </a:custGeom>
          <a:solidFill>
            <a:srgbClr val="F6F6F6"/>
          </a:solidFill>
          <a:ln w="38100">
            <a:solidFill>
              <a:srgbClr val="254E6B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660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009C459-AC1F-79AA-3C30-9EE76D5F0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0222" y="1880694"/>
            <a:ext cx="2738891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000" dirty="0">
                <a:solidFill>
                  <a:srgbClr val="254E6B"/>
                </a:solidFill>
                <a:latin typeface="+mj-lt"/>
              </a:rPr>
              <a:t>I do it, you can do it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E1167ED-3828-2839-2C83-051B0BE57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6889" y="3769163"/>
            <a:ext cx="1362128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000" dirty="0">
                <a:solidFill>
                  <a:srgbClr val="254E6B"/>
                </a:solidFill>
                <a:latin typeface="+mj-lt"/>
              </a:rPr>
              <a:t>Just do it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E4252119-E508-8B3B-29F7-0480726EE7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27" t="55511" r="30777" b="17370"/>
          <a:stretch/>
        </p:blipFill>
        <p:spPr>
          <a:xfrm>
            <a:off x="4380776" y="4577206"/>
            <a:ext cx="2738891" cy="18598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558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7" grpId="0" animBg="1"/>
      <p:bldP spid="28" grpId="0"/>
      <p:bldP spid="29" grpId="0"/>
      <p:bldP spid="30" grpId="0"/>
      <p:bldP spid="31" grpId="0" animBg="1"/>
      <p:bldP spid="32" grpId="0" animBg="1"/>
      <p:bldP spid="33" grpId="0" animBg="1"/>
      <p:bldP spid="34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EA50A-3086-6FCB-6674-9B72DDFA3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90">
            <a:extLst>
              <a:ext uri="{FF2B5EF4-FFF2-40B4-BE49-F238E27FC236}">
                <a16:creationId xmlns:a16="http://schemas.microsoft.com/office/drawing/2014/main" id="{3CC0187A-13A4-BD65-BAC8-B9ECE4422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 </a:t>
            </a:r>
            <a:r>
              <a:rPr kumimoji="1" lang="en-US" altLang="zh-CN" sz="2700" b="1" dirty="0">
                <a:solidFill>
                  <a:srgbClr val="002060"/>
                </a:solidFill>
              </a:rPr>
              <a:t>Reference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8EA790D-16E3-346F-D0DB-FCDC1A4A6F9E}"/>
                  </a:ext>
                </a:extLst>
              </p:cNvPr>
              <p:cNvSpPr txBox="1"/>
              <p:nvPr/>
            </p:nvSpPr>
            <p:spPr>
              <a:xfrm>
                <a:off x="789517" y="1047341"/>
                <a:ext cx="10380133" cy="41419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US" altLang="zh-TW" dirty="0"/>
                  <a:t>[1] DK Mak et al., Solving Everyday Problems with the Scientific Method, World Scientific,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p>
                  </m:oMath>
                </a14:m>
                <a:r>
                  <a:rPr lang="en-US" altLang="zh-TW" dirty="0"/>
                  <a:t>, 2017.</a:t>
                </a: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US" altLang="zh-TW" dirty="0"/>
                  <a:t>[2] </a:t>
                </a:r>
                <a:r>
                  <a:rPr lang="en-US" altLang="zh-TW" dirty="0" err="1"/>
                  <a:t>J.Czap</a:t>
                </a:r>
                <a:r>
                  <a:rPr lang="en-US" altLang="zh-TW" dirty="0"/>
                  <a:t>, S. </a:t>
                </a:r>
                <a:r>
                  <a:rPr lang="en-US" altLang="zh-TW" dirty="0" err="1"/>
                  <a:t>Jendrol</a:t>
                </a:r>
                <a:r>
                  <a:rPr lang="en-US" altLang="zh-TW" dirty="0"/>
                  <a:t>, J. </a:t>
                </a:r>
                <a:r>
                  <a:rPr lang="en-US" altLang="zh-TW" dirty="0" err="1"/>
                  <a:t>Valiska</a:t>
                </a:r>
                <a:r>
                  <a:rPr lang="en-US" altLang="zh-TW" dirty="0"/>
                  <a:t>. (2018). Conflict-free connections of graphs. Discuss. Math. Graph Theory 38(4):911-920.</a:t>
                </a:r>
              </a:p>
              <a:p>
                <a:pPr marL="0" lvl="0" indent="0" algn="l" rtl="0">
                  <a:lnSpc>
                    <a:spcPct val="150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US" altLang="zh-TW" dirty="0"/>
                  <a:t>[3] X Li, Y. Zhang, X. Zhu, Y. Mao, H Zhao, S. </a:t>
                </a:r>
                <a:r>
                  <a:rPr lang="en-US" altLang="zh-TW" dirty="0" err="1"/>
                  <a:t>Jendrol</a:t>
                </a:r>
                <a:r>
                  <a:rPr lang="en-US" altLang="zh-TW" dirty="0"/>
                  <a:t>. (2020). </a:t>
                </a:r>
                <a:r>
                  <a:rPr lang="en-US" altLang="zh-TW" dirty="0" err="1"/>
                  <a:t>Conlict</a:t>
                </a:r>
                <a:r>
                  <a:rPr lang="en-US" altLang="zh-TW" dirty="0"/>
                  <a:t>-free vertex-</a:t>
                </a:r>
                <a:r>
                  <a:rPr lang="en-US" altLang="zh-TW" dirty="0" err="1"/>
                  <a:t>comnections</a:t>
                </a:r>
                <a:r>
                  <a:rPr lang="en-US" altLang="zh-TW" dirty="0"/>
                  <a:t> of graphs. Discuss. Math. Graph Theory 40(1): 51-65.</a:t>
                </a:r>
              </a:p>
              <a:p>
                <a:pPr marL="0" lvl="0" indent="0" algn="l" rtl="0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TW" dirty="0"/>
                  <a:t>[4] </a:t>
                </a:r>
                <a:r>
                  <a:rPr lang="en-US" altLang="zh-TW" dirty="0" err="1"/>
                  <a:t>M.Ji</a:t>
                </a:r>
                <a:r>
                  <a:rPr lang="en-US" altLang="zh-TW" dirty="0"/>
                  <a:t>, X. Li. (2020). Strong </a:t>
                </a:r>
                <a:r>
                  <a:rPr lang="en-US" altLang="zh-TW" dirty="0" err="1"/>
                  <a:t>Conlict-frce</a:t>
                </a:r>
                <a:r>
                  <a:rPr lang="en-US" altLang="zh-TW" dirty="0"/>
                  <a:t> </a:t>
                </a:r>
                <a:r>
                  <a:rPr lang="en-US" altLang="zh-TW" dirty="0" err="1"/>
                  <a:t>conncetions</a:t>
                </a:r>
                <a:r>
                  <a:rPr lang="en-US" altLang="zh-TW" dirty="0"/>
                  <a:t> of graphs. Appl. Math. </a:t>
                </a:r>
                <a:r>
                  <a:rPr lang="en-US" altLang="zh-TW" dirty="0" err="1"/>
                  <a:t>Comput</a:t>
                </a:r>
                <a:r>
                  <a:rPr lang="en-US" altLang="zh-TW" dirty="0"/>
                  <a:t>. 364.</a:t>
                </a:r>
              </a:p>
              <a:p>
                <a:pPr marL="0" lvl="0" indent="0" algn="l" rtl="0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TW" dirty="0"/>
                  <a:t>[5]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M. Ji, X. Li., X. Zhu. (2020). (Strong) Conflict-free connectivity: Algorithm and Complexity. Theor. </a:t>
                </a:r>
                <a:r>
                  <a:rPr lang="en-US" altLang="zh-TW" dirty="0" err="1"/>
                  <a:t>Comput</a:t>
                </a:r>
                <a:r>
                  <a:rPr lang="en-US" altLang="zh-TW" dirty="0"/>
                  <a:t>. Sci. 804: 72-80.</a:t>
                </a: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8EA790D-16E3-346F-D0DB-FCDC1A4A6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7" y="1047341"/>
                <a:ext cx="10380133" cy="4141903"/>
              </a:xfrm>
              <a:prstGeom prst="rect">
                <a:avLst/>
              </a:prstGeom>
              <a:blipFill>
                <a:blip r:embed="rId3"/>
                <a:stretch>
                  <a:fillRect l="-529" r="-59" b="-14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81507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611282C0-F365-4E36-A762-B930F307CF2C}"/>
              </a:ext>
            </a:extLst>
          </p:cNvPr>
          <p:cNvSpPr txBox="1"/>
          <p:nvPr/>
        </p:nvSpPr>
        <p:spPr>
          <a:xfrm>
            <a:off x="1403566" y="1307927"/>
            <a:ext cx="9687768" cy="3367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/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在這場演講中，講者提到了如何進行研究。對我來說，最困難的部分就是「起點」，如何在茫茫學海中找到自己感興趣的領域並發現值得探究的問題。這需要花費大量的時間與精力去摸索與尋找。然而，一旦找到方向後，一切就會變得比較清晰，也會開始對某些議題產生好奇心。這種好奇心就像是一股驅動力，促使我深入了解該領域的相關技術與研究內容。而研究的真正價值，也正是在於從中發現問題並設法解決它們。</a:t>
            </a:r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透過這次的演講主題分享，我對學術研究的實作方式有了更清楚的認識。其中，讓我印象最深刻的是講者最後的勉勵：在追求真理的路上或許不容易，但最重要的是要相信自己，所有困難都可以克服的。我也期許自己在接下來的研究旅程中，能夠越來越得心應手。</a:t>
            </a:r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1" name="Title 90"/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Review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397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43E7C-BE1E-32B9-CEB5-8A88F142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389EEC87-E577-D6C9-B9C2-B8ECF8E3B1E2}"/>
              </a:ext>
            </a:extLst>
          </p:cNvPr>
          <p:cNvSpPr txBox="1"/>
          <p:nvPr/>
        </p:nvSpPr>
        <p:spPr>
          <a:xfrm>
            <a:off x="666749" y="811123"/>
            <a:ext cx="10858501" cy="219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chemeClr val="tx1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Doing research is on the way towards the truth road.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chemeClr val="tx1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Research is a road for finding truths (new knowledge).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chemeClr val="tx1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Research is also a road for </a:t>
            </a:r>
            <a:r>
              <a:rPr lang="en-US" altLang="zh-CN" sz="2400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solving problems</a:t>
            </a:r>
            <a:r>
              <a:rPr lang="en-US" altLang="zh-CN" sz="2400" dirty="0">
                <a:solidFill>
                  <a:schemeClr val="tx1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1" name="Title 90">
            <a:extLst>
              <a:ext uri="{FF2B5EF4-FFF2-40B4-BE49-F238E27FC236}">
                <a16:creationId xmlns:a16="http://schemas.microsoft.com/office/drawing/2014/main" id="{E12714BE-12D2-C176-F5BA-EC74E9C1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 </a:t>
            </a:r>
            <a:r>
              <a:rPr kumimoji="1" lang="en-US" altLang="zh-CN" sz="2700" b="1" dirty="0">
                <a:solidFill>
                  <a:srgbClr val="002060"/>
                </a:solidFill>
              </a:rPr>
              <a:t>Research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5FA041C-924D-626D-2F4F-836A7BD96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55711" t="50000" r="11410" b="24224"/>
          <a:stretch/>
        </p:blipFill>
        <p:spPr>
          <a:xfrm>
            <a:off x="4932919" y="4106156"/>
            <a:ext cx="3739405" cy="2199153"/>
          </a:xfrm>
          <a:prstGeom prst="rect">
            <a:avLst/>
          </a:prstGeom>
        </p:spPr>
      </p:pic>
      <p:sp>
        <p:nvSpPr>
          <p:cNvPr id="9" name="矩形: 圓角化同側角落 8">
            <a:extLst>
              <a:ext uri="{FF2B5EF4-FFF2-40B4-BE49-F238E27FC236}">
                <a16:creationId xmlns:a16="http://schemas.microsoft.com/office/drawing/2014/main" id="{87EA1580-4F88-37FF-7CA1-C7075E741286}"/>
              </a:ext>
            </a:extLst>
          </p:cNvPr>
          <p:cNvSpPr/>
          <p:nvPr/>
        </p:nvSpPr>
        <p:spPr>
          <a:xfrm rot="5400000">
            <a:off x="5975955" y="608799"/>
            <a:ext cx="437074" cy="1166247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0000FF"/>
              </a:gs>
              <a:gs pos="100000">
                <a:schemeClr val="accent1"/>
              </a:gs>
            </a:gsLst>
            <a:lin ang="5400000" scaled="1"/>
            <a:tileRect/>
          </a:gradFill>
          <a:ln w="15276" cap="flat">
            <a:solidFill>
              <a:schemeClr val="bg1"/>
            </a:solidFill>
            <a:prstDash val="solid"/>
            <a:miter/>
          </a:ln>
          <a:effectLst>
            <a:outerShdw blurRad="635000" dist="254000" dir="5400000" sx="92000" sy="92000" algn="t" rotWithShape="0">
              <a:srgbClr val="0055FB">
                <a:alpha val="5000"/>
              </a:srgbClr>
            </a:outerShdw>
          </a:effectLst>
        </p:spPr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4E67BE4-4279-5A2C-D35A-B19B6A08AF66}"/>
              </a:ext>
            </a:extLst>
          </p:cNvPr>
          <p:cNvCxnSpPr>
            <a:stCxn id="9" idx="1"/>
          </p:cNvCxnSpPr>
          <p:nvPr/>
        </p:nvCxnSpPr>
        <p:spPr>
          <a:xfrm flipV="1">
            <a:off x="363255" y="6424574"/>
            <a:ext cx="11465490" cy="15462"/>
          </a:xfrm>
          <a:prstGeom prst="line">
            <a:avLst/>
          </a:prstGeom>
          <a:ln w="31750" cap="rnd">
            <a:solidFill>
              <a:schemeClr val="bg1"/>
            </a:solidFill>
            <a:prstDash val="dash"/>
          </a:ln>
          <a:effectLst>
            <a:reflection blurRad="12700" stA="50000" endA="300" endPos="5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F3E083FF-DF22-779C-A30C-E26F91F60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2" y="5716064"/>
            <a:ext cx="1583363" cy="855247"/>
          </a:xfrm>
          <a:prstGeom prst="rect">
            <a:avLst/>
          </a:prstGeom>
        </p:spPr>
      </p:pic>
      <p:grpSp>
        <p:nvGrpSpPr>
          <p:cNvPr id="33" name="Google Shape;737;p47">
            <a:extLst>
              <a:ext uri="{FF2B5EF4-FFF2-40B4-BE49-F238E27FC236}">
                <a16:creationId xmlns:a16="http://schemas.microsoft.com/office/drawing/2014/main" id="{C47ABC34-E497-7654-0A22-0FA3DCF5AB36}"/>
              </a:ext>
            </a:extLst>
          </p:cNvPr>
          <p:cNvGrpSpPr/>
          <p:nvPr/>
        </p:nvGrpSpPr>
        <p:grpSpPr>
          <a:xfrm>
            <a:off x="9682644" y="5438658"/>
            <a:ext cx="1494886" cy="913510"/>
            <a:chOff x="1910375" y="471275"/>
            <a:chExt cx="1750050" cy="887750"/>
          </a:xfrm>
        </p:grpSpPr>
        <p:sp>
          <p:nvSpPr>
            <p:cNvPr id="34" name="Google Shape;738;p47">
              <a:extLst>
                <a:ext uri="{FF2B5EF4-FFF2-40B4-BE49-F238E27FC236}">
                  <a16:creationId xmlns:a16="http://schemas.microsoft.com/office/drawing/2014/main" id="{49F5E345-B71F-F945-6BA5-8707F08926C7}"/>
                </a:ext>
              </a:extLst>
            </p:cNvPr>
            <p:cNvSpPr/>
            <p:nvPr/>
          </p:nvSpPr>
          <p:spPr>
            <a:xfrm>
              <a:off x="2584950" y="471275"/>
              <a:ext cx="504750" cy="86025"/>
            </a:xfrm>
            <a:custGeom>
              <a:avLst/>
              <a:gdLst/>
              <a:ahLst/>
              <a:cxnLst/>
              <a:rect l="l" t="t" r="r" b="b"/>
              <a:pathLst>
                <a:path w="20190" h="3441" extrusionOk="0">
                  <a:moveTo>
                    <a:pt x="369" y="0"/>
                  </a:moveTo>
                  <a:lnTo>
                    <a:pt x="1" y="3441"/>
                  </a:lnTo>
                  <a:lnTo>
                    <a:pt x="1" y="3441"/>
                  </a:lnTo>
                  <a:lnTo>
                    <a:pt x="20190" y="3051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5A9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5" name="Google Shape;739;p47">
              <a:extLst>
                <a:ext uri="{FF2B5EF4-FFF2-40B4-BE49-F238E27FC236}">
                  <a16:creationId xmlns:a16="http://schemas.microsoft.com/office/drawing/2014/main" id="{C2907196-3717-210A-E869-8BD8EA3ADEEC}"/>
                </a:ext>
              </a:extLst>
            </p:cNvPr>
            <p:cNvSpPr/>
            <p:nvPr/>
          </p:nvSpPr>
          <p:spPr>
            <a:xfrm>
              <a:off x="3480800" y="856875"/>
              <a:ext cx="178000" cy="98200"/>
            </a:xfrm>
            <a:custGeom>
              <a:avLst/>
              <a:gdLst/>
              <a:ahLst/>
              <a:cxnLst/>
              <a:rect l="l" t="t" r="r" b="b"/>
              <a:pathLst>
                <a:path w="7120" h="3928" extrusionOk="0">
                  <a:moveTo>
                    <a:pt x="3890" y="1"/>
                  </a:moveTo>
                  <a:cubicBezTo>
                    <a:pt x="3807" y="1"/>
                    <a:pt x="3729" y="2"/>
                    <a:pt x="3657" y="5"/>
                  </a:cubicBezTo>
                  <a:cubicBezTo>
                    <a:pt x="1602" y="91"/>
                    <a:pt x="0" y="1043"/>
                    <a:pt x="44" y="2125"/>
                  </a:cubicBezTo>
                  <a:cubicBezTo>
                    <a:pt x="85" y="3154"/>
                    <a:pt x="1611" y="3928"/>
                    <a:pt x="3509" y="3928"/>
                  </a:cubicBezTo>
                  <a:cubicBezTo>
                    <a:pt x="3608" y="3928"/>
                    <a:pt x="3708" y="3926"/>
                    <a:pt x="3809" y="3921"/>
                  </a:cubicBezTo>
                  <a:cubicBezTo>
                    <a:pt x="5864" y="3856"/>
                    <a:pt x="6903" y="2645"/>
                    <a:pt x="6903" y="2645"/>
                  </a:cubicBezTo>
                  <a:lnTo>
                    <a:pt x="7119" y="264"/>
                  </a:lnTo>
                  <a:cubicBezTo>
                    <a:pt x="7119" y="264"/>
                    <a:pt x="5046" y="1"/>
                    <a:pt x="3890" y="1"/>
                  </a:cubicBezTo>
                  <a:close/>
                </a:path>
              </a:pathLst>
            </a:custGeom>
            <a:solidFill>
              <a:srgbClr val="FF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6" name="Google Shape;740;p47">
              <a:extLst>
                <a:ext uri="{FF2B5EF4-FFF2-40B4-BE49-F238E27FC236}">
                  <a16:creationId xmlns:a16="http://schemas.microsoft.com/office/drawing/2014/main" id="{A193ACA1-1E66-4A19-C7BF-6455779B4376}"/>
                </a:ext>
              </a:extLst>
            </p:cNvPr>
            <p:cNvSpPr/>
            <p:nvPr/>
          </p:nvSpPr>
          <p:spPr>
            <a:xfrm>
              <a:off x="2151100" y="872675"/>
              <a:ext cx="486350" cy="486350"/>
            </a:xfrm>
            <a:custGeom>
              <a:avLst/>
              <a:gdLst/>
              <a:ahLst/>
              <a:cxnLst/>
              <a:rect l="l" t="t" r="r" b="b"/>
              <a:pathLst>
                <a:path w="19454" h="19454" extrusionOk="0">
                  <a:moveTo>
                    <a:pt x="9738" y="0"/>
                  </a:moveTo>
                  <a:cubicBezTo>
                    <a:pt x="4350" y="0"/>
                    <a:pt x="0" y="4350"/>
                    <a:pt x="0" y="9738"/>
                  </a:cubicBezTo>
                  <a:cubicBezTo>
                    <a:pt x="0" y="15104"/>
                    <a:pt x="4350" y="19454"/>
                    <a:pt x="9738" y="19454"/>
                  </a:cubicBezTo>
                  <a:cubicBezTo>
                    <a:pt x="15104" y="19454"/>
                    <a:pt x="19454" y="15104"/>
                    <a:pt x="19454" y="9738"/>
                  </a:cubicBezTo>
                  <a:cubicBezTo>
                    <a:pt x="19454" y="4350"/>
                    <a:pt x="15104" y="0"/>
                    <a:pt x="9738" y="0"/>
                  </a:cubicBezTo>
                  <a:close/>
                </a:path>
              </a:pathLst>
            </a:custGeom>
            <a:solidFill>
              <a:srgbClr val="1D2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7" name="Google Shape;741;p47">
              <a:extLst>
                <a:ext uri="{FF2B5EF4-FFF2-40B4-BE49-F238E27FC236}">
                  <a16:creationId xmlns:a16="http://schemas.microsoft.com/office/drawing/2014/main" id="{8CB64DB3-444B-96AA-E54D-D07304E8FF7E}"/>
                </a:ext>
              </a:extLst>
            </p:cNvPr>
            <p:cNvSpPr/>
            <p:nvPr/>
          </p:nvSpPr>
          <p:spPr>
            <a:xfrm>
              <a:off x="2184100" y="905675"/>
              <a:ext cx="420350" cy="420350"/>
            </a:xfrm>
            <a:custGeom>
              <a:avLst/>
              <a:gdLst/>
              <a:ahLst/>
              <a:cxnLst/>
              <a:rect l="l" t="t" r="r" b="b"/>
              <a:pathLst>
                <a:path w="16814" h="16814" extrusionOk="0">
                  <a:moveTo>
                    <a:pt x="8418" y="0"/>
                  </a:moveTo>
                  <a:cubicBezTo>
                    <a:pt x="3766" y="0"/>
                    <a:pt x="0" y="3765"/>
                    <a:pt x="0" y="8418"/>
                  </a:cubicBezTo>
                  <a:cubicBezTo>
                    <a:pt x="0" y="13048"/>
                    <a:pt x="3766" y="16814"/>
                    <a:pt x="8418" y="16814"/>
                  </a:cubicBezTo>
                  <a:cubicBezTo>
                    <a:pt x="13049" y="16814"/>
                    <a:pt x="16814" y="13048"/>
                    <a:pt x="16814" y="8418"/>
                  </a:cubicBezTo>
                  <a:cubicBezTo>
                    <a:pt x="16814" y="3765"/>
                    <a:pt x="13049" y="0"/>
                    <a:pt x="8418" y="0"/>
                  </a:cubicBezTo>
                  <a:close/>
                </a:path>
              </a:pathLst>
            </a:custGeom>
            <a:solidFill>
              <a:srgbClr val="FFFFFF">
                <a:alpha val="27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8" name="Google Shape;742;p47">
              <a:extLst>
                <a:ext uri="{FF2B5EF4-FFF2-40B4-BE49-F238E27FC236}">
                  <a16:creationId xmlns:a16="http://schemas.microsoft.com/office/drawing/2014/main" id="{AD27B2C5-9BE6-86F1-5C12-C91A94B276EA}"/>
                </a:ext>
              </a:extLst>
            </p:cNvPr>
            <p:cNvSpPr/>
            <p:nvPr/>
          </p:nvSpPr>
          <p:spPr>
            <a:xfrm>
              <a:off x="2222500" y="944075"/>
              <a:ext cx="343550" cy="343550"/>
            </a:xfrm>
            <a:custGeom>
              <a:avLst/>
              <a:gdLst/>
              <a:ahLst/>
              <a:cxnLst/>
              <a:rect l="l" t="t" r="r" b="b"/>
              <a:pathLst>
                <a:path w="13742" h="13742" extrusionOk="0">
                  <a:moveTo>
                    <a:pt x="6882" y="1"/>
                  </a:moveTo>
                  <a:cubicBezTo>
                    <a:pt x="3073" y="1"/>
                    <a:pt x="1" y="3073"/>
                    <a:pt x="1" y="6882"/>
                  </a:cubicBezTo>
                  <a:cubicBezTo>
                    <a:pt x="1" y="10669"/>
                    <a:pt x="3073" y="13741"/>
                    <a:pt x="6882" y="13741"/>
                  </a:cubicBezTo>
                  <a:cubicBezTo>
                    <a:pt x="10669" y="13741"/>
                    <a:pt x="13741" y="10669"/>
                    <a:pt x="13741" y="6882"/>
                  </a:cubicBezTo>
                  <a:cubicBezTo>
                    <a:pt x="13741" y="3073"/>
                    <a:pt x="10669" y="1"/>
                    <a:pt x="6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9" name="Google Shape;743;p47">
              <a:extLst>
                <a:ext uri="{FF2B5EF4-FFF2-40B4-BE49-F238E27FC236}">
                  <a16:creationId xmlns:a16="http://schemas.microsoft.com/office/drawing/2014/main" id="{D52DF79A-D2CA-308E-D509-3E2C789BE2C7}"/>
                </a:ext>
              </a:extLst>
            </p:cNvPr>
            <p:cNvSpPr/>
            <p:nvPr/>
          </p:nvSpPr>
          <p:spPr>
            <a:xfrm>
              <a:off x="2263075" y="984650"/>
              <a:ext cx="262400" cy="262400"/>
            </a:xfrm>
            <a:custGeom>
              <a:avLst/>
              <a:gdLst/>
              <a:ahLst/>
              <a:cxnLst/>
              <a:rect l="l" t="t" r="r" b="b"/>
              <a:pathLst>
                <a:path w="10496" h="10496" extrusionOk="0">
                  <a:moveTo>
                    <a:pt x="5259" y="1"/>
                  </a:moveTo>
                  <a:cubicBezTo>
                    <a:pt x="2359" y="1"/>
                    <a:pt x="1" y="2359"/>
                    <a:pt x="1" y="5259"/>
                  </a:cubicBezTo>
                  <a:cubicBezTo>
                    <a:pt x="1" y="8158"/>
                    <a:pt x="2359" y="10495"/>
                    <a:pt x="5259" y="10495"/>
                  </a:cubicBezTo>
                  <a:cubicBezTo>
                    <a:pt x="8158" y="10495"/>
                    <a:pt x="10495" y="8158"/>
                    <a:pt x="10495" y="5259"/>
                  </a:cubicBezTo>
                  <a:cubicBezTo>
                    <a:pt x="10495" y="2359"/>
                    <a:pt x="8158" y="1"/>
                    <a:pt x="5259" y="1"/>
                  </a:cubicBezTo>
                  <a:close/>
                </a:path>
              </a:pathLst>
            </a:custGeom>
            <a:solidFill>
              <a:srgbClr val="FFBA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0" name="Google Shape;744;p47">
              <a:extLst>
                <a:ext uri="{FF2B5EF4-FFF2-40B4-BE49-F238E27FC236}">
                  <a16:creationId xmlns:a16="http://schemas.microsoft.com/office/drawing/2014/main" id="{32703A39-0357-B722-952C-05C772F38036}"/>
                </a:ext>
              </a:extLst>
            </p:cNvPr>
            <p:cNvSpPr/>
            <p:nvPr/>
          </p:nvSpPr>
          <p:spPr>
            <a:xfrm>
              <a:off x="2309600" y="1031175"/>
              <a:ext cx="169350" cy="169900"/>
            </a:xfrm>
            <a:custGeom>
              <a:avLst/>
              <a:gdLst/>
              <a:ahLst/>
              <a:cxnLst/>
              <a:rect l="l" t="t" r="r" b="b"/>
              <a:pathLst>
                <a:path w="6774" h="6796" extrusionOk="0">
                  <a:moveTo>
                    <a:pt x="3398" y="0"/>
                  </a:moveTo>
                  <a:cubicBezTo>
                    <a:pt x="1515" y="0"/>
                    <a:pt x="1" y="1515"/>
                    <a:pt x="1" y="3398"/>
                  </a:cubicBezTo>
                  <a:cubicBezTo>
                    <a:pt x="1" y="5259"/>
                    <a:pt x="1515" y="6795"/>
                    <a:pt x="3398" y="6795"/>
                  </a:cubicBezTo>
                  <a:cubicBezTo>
                    <a:pt x="5259" y="6795"/>
                    <a:pt x="6774" y="5259"/>
                    <a:pt x="6774" y="3398"/>
                  </a:cubicBezTo>
                  <a:cubicBezTo>
                    <a:pt x="6774" y="1515"/>
                    <a:pt x="5259" y="0"/>
                    <a:pt x="3398" y="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1" name="Google Shape;745;p47">
              <a:extLst>
                <a:ext uri="{FF2B5EF4-FFF2-40B4-BE49-F238E27FC236}">
                  <a16:creationId xmlns:a16="http://schemas.microsoft.com/office/drawing/2014/main" id="{73F850DD-8971-91FE-AF13-360FDE75AC1C}"/>
                </a:ext>
              </a:extLst>
            </p:cNvPr>
            <p:cNvSpPr/>
            <p:nvPr/>
          </p:nvSpPr>
          <p:spPr>
            <a:xfrm>
              <a:off x="3063175" y="872675"/>
              <a:ext cx="486350" cy="486350"/>
            </a:xfrm>
            <a:custGeom>
              <a:avLst/>
              <a:gdLst/>
              <a:ahLst/>
              <a:cxnLst/>
              <a:rect l="l" t="t" r="r" b="b"/>
              <a:pathLst>
                <a:path w="19454" h="19454" extrusionOk="0">
                  <a:moveTo>
                    <a:pt x="9716" y="0"/>
                  </a:moveTo>
                  <a:cubicBezTo>
                    <a:pt x="4350" y="0"/>
                    <a:pt x="0" y="4350"/>
                    <a:pt x="0" y="9738"/>
                  </a:cubicBezTo>
                  <a:cubicBezTo>
                    <a:pt x="0" y="15104"/>
                    <a:pt x="4350" y="19454"/>
                    <a:pt x="9716" y="19454"/>
                  </a:cubicBezTo>
                  <a:cubicBezTo>
                    <a:pt x="15104" y="19454"/>
                    <a:pt x="19453" y="15104"/>
                    <a:pt x="19453" y="9738"/>
                  </a:cubicBezTo>
                  <a:cubicBezTo>
                    <a:pt x="19453" y="4350"/>
                    <a:pt x="15104" y="0"/>
                    <a:pt x="9716" y="0"/>
                  </a:cubicBezTo>
                  <a:close/>
                </a:path>
              </a:pathLst>
            </a:custGeom>
            <a:solidFill>
              <a:srgbClr val="1D2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2" name="Google Shape;746;p47">
              <a:extLst>
                <a:ext uri="{FF2B5EF4-FFF2-40B4-BE49-F238E27FC236}">
                  <a16:creationId xmlns:a16="http://schemas.microsoft.com/office/drawing/2014/main" id="{D1A017AF-5AD5-9E0F-2A38-5797630151B4}"/>
                </a:ext>
              </a:extLst>
            </p:cNvPr>
            <p:cNvSpPr/>
            <p:nvPr/>
          </p:nvSpPr>
          <p:spPr>
            <a:xfrm>
              <a:off x="3096175" y="905675"/>
              <a:ext cx="420350" cy="420350"/>
            </a:xfrm>
            <a:custGeom>
              <a:avLst/>
              <a:gdLst/>
              <a:ahLst/>
              <a:cxnLst/>
              <a:rect l="l" t="t" r="r" b="b"/>
              <a:pathLst>
                <a:path w="16814" h="16814" extrusionOk="0">
                  <a:moveTo>
                    <a:pt x="8396" y="0"/>
                  </a:moveTo>
                  <a:cubicBezTo>
                    <a:pt x="3765" y="0"/>
                    <a:pt x="0" y="3765"/>
                    <a:pt x="0" y="8418"/>
                  </a:cubicBezTo>
                  <a:cubicBezTo>
                    <a:pt x="0" y="13048"/>
                    <a:pt x="3765" y="16814"/>
                    <a:pt x="8396" y="16814"/>
                  </a:cubicBezTo>
                  <a:cubicBezTo>
                    <a:pt x="13048" y="16814"/>
                    <a:pt x="16814" y="13048"/>
                    <a:pt x="16814" y="8418"/>
                  </a:cubicBezTo>
                  <a:cubicBezTo>
                    <a:pt x="16814" y="3765"/>
                    <a:pt x="13048" y="0"/>
                    <a:pt x="8396" y="0"/>
                  </a:cubicBezTo>
                  <a:close/>
                </a:path>
              </a:pathLst>
            </a:custGeom>
            <a:solidFill>
              <a:srgbClr val="FFFFFF">
                <a:alpha val="27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3" name="Google Shape;747;p47">
              <a:extLst>
                <a:ext uri="{FF2B5EF4-FFF2-40B4-BE49-F238E27FC236}">
                  <a16:creationId xmlns:a16="http://schemas.microsoft.com/office/drawing/2014/main" id="{A3493986-8990-3895-AF15-F4EC73E353B2}"/>
                </a:ext>
              </a:extLst>
            </p:cNvPr>
            <p:cNvSpPr/>
            <p:nvPr/>
          </p:nvSpPr>
          <p:spPr>
            <a:xfrm>
              <a:off x="3134575" y="944075"/>
              <a:ext cx="343550" cy="343550"/>
            </a:xfrm>
            <a:custGeom>
              <a:avLst/>
              <a:gdLst/>
              <a:ahLst/>
              <a:cxnLst/>
              <a:rect l="l" t="t" r="r" b="b"/>
              <a:pathLst>
                <a:path w="13742" h="13742" extrusionOk="0">
                  <a:moveTo>
                    <a:pt x="6860" y="1"/>
                  </a:moveTo>
                  <a:cubicBezTo>
                    <a:pt x="3073" y="1"/>
                    <a:pt x="1" y="3073"/>
                    <a:pt x="1" y="6882"/>
                  </a:cubicBezTo>
                  <a:cubicBezTo>
                    <a:pt x="1" y="10669"/>
                    <a:pt x="3073" y="13741"/>
                    <a:pt x="6860" y="13741"/>
                  </a:cubicBezTo>
                  <a:cubicBezTo>
                    <a:pt x="10668" y="13741"/>
                    <a:pt x="13741" y="10669"/>
                    <a:pt x="13741" y="6882"/>
                  </a:cubicBezTo>
                  <a:cubicBezTo>
                    <a:pt x="13741" y="3073"/>
                    <a:pt x="10668" y="1"/>
                    <a:pt x="68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4" name="Google Shape;748;p47">
              <a:extLst>
                <a:ext uri="{FF2B5EF4-FFF2-40B4-BE49-F238E27FC236}">
                  <a16:creationId xmlns:a16="http://schemas.microsoft.com/office/drawing/2014/main" id="{755CD853-3434-C5FA-2748-315A52D1E29B}"/>
                </a:ext>
              </a:extLst>
            </p:cNvPr>
            <p:cNvSpPr/>
            <p:nvPr/>
          </p:nvSpPr>
          <p:spPr>
            <a:xfrm>
              <a:off x="3175150" y="984650"/>
              <a:ext cx="262400" cy="262400"/>
            </a:xfrm>
            <a:custGeom>
              <a:avLst/>
              <a:gdLst/>
              <a:ahLst/>
              <a:cxnLst/>
              <a:rect l="l" t="t" r="r" b="b"/>
              <a:pathLst>
                <a:path w="10496" h="10496" extrusionOk="0">
                  <a:moveTo>
                    <a:pt x="5237" y="1"/>
                  </a:moveTo>
                  <a:cubicBezTo>
                    <a:pt x="2337" y="1"/>
                    <a:pt x="1" y="2359"/>
                    <a:pt x="1" y="5259"/>
                  </a:cubicBezTo>
                  <a:cubicBezTo>
                    <a:pt x="1" y="8158"/>
                    <a:pt x="2337" y="10495"/>
                    <a:pt x="5237" y="10495"/>
                  </a:cubicBezTo>
                  <a:cubicBezTo>
                    <a:pt x="8137" y="10495"/>
                    <a:pt x="10495" y="8158"/>
                    <a:pt x="10495" y="5259"/>
                  </a:cubicBezTo>
                  <a:cubicBezTo>
                    <a:pt x="10495" y="2359"/>
                    <a:pt x="8137" y="1"/>
                    <a:pt x="5237" y="1"/>
                  </a:cubicBezTo>
                  <a:close/>
                </a:path>
              </a:pathLst>
            </a:custGeom>
            <a:solidFill>
              <a:srgbClr val="FFBA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5" name="Google Shape;749;p47">
              <a:extLst>
                <a:ext uri="{FF2B5EF4-FFF2-40B4-BE49-F238E27FC236}">
                  <a16:creationId xmlns:a16="http://schemas.microsoft.com/office/drawing/2014/main" id="{AFA9FE32-0F3A-D2A4-A4FB-468FB821EAFF}"/>
                </a:ext>
              </a:extLst>
            </p:cNvPr>
            <p:cNvSpPr/>
            <p:nvPr/>
          </p:nvSpPr>
          <p:spPr>
            <a:xfrm>
              <a:off x="3221125" y="1031175"/>
              <a:ext cx="169900" cy="169900"/>
            </a:xfrm>
            <a:custGeom>
              <a:avLst/>
              <a:gdLst/>
              <a:ahLst/>
              <a:cxnLst/>
              <a:rect l="l" t="t" r="r" b="b"/>
              <a:pathLst>
                <a:path w="6796" h="6796" extrusionOk="0">
                  <a:moveTo>
                    <a:pt x="3398" y="0"/>
                  </a:moveTo>
                  <a:cubicBezTo>
                    <a:pt x="1537" y="0"/>
                    <a:pt x="1" y="1515"/>
                    <a:pt x="1" y="3398"/>
                  </a:cubicBezTo>
                  <a:cubicBezTo>
                    <a:pt x="1" y="5259"/>
                    <a:pt x="1537" y="6795"/>
                    <a:pt x="3398" y="6795"/>
                  </a:cubicBezTo>
                  <a:cubicBezTo>
                    <a:pt x="5281" y="6795"/>
                    <a:pt x="6795" y="5259"/>
                    <a:pt x="6795" y="3398"/>
                  </a:cubicBezTo>
                  <a:cubicBezTo>
                    <a:pt x="6795" y="1515"/>
                    <a:pt x="5281" y="0"/>
                    <a:pt x="3398" y="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6" name="Google Shape;750;p47">
              <a:extLst>
                <a:ext uri="{FF2B5EF4-FFF2-40B4-BE49-F238E27FC236}">
                  <a16:creationId xmlns:a16="http://schemas.microsoft.com/office/drawing/2014/main" id="{4475CE6F-042A-2832-9CB5-0B99459DF7B6}"/>
                </a:ext>
              </a:extLst>
            </p:cNvPr>
            <p:cNvSpPr/>
            <p:nvPr/>
          </p:nvSpPr>
          <p:spPr>
            <a:xfrm>
              <a:off x="1910375" y="525900"/>
              <a:ext cx="1750050" cy="683275"/>
            </a:xfrm>
            <a:custGeom>
              <a:avLst/>
              <a:gdLst/>
              <a:ahLst/>
              <a:cxnLst/>
              <a:rect l="l" t="t" r="r" b="b"/>
              <a:pathLst>
                <a:path w="70002" h="27331" extrusionOk="0">
                  <a:moveTo>
                    <a:pt x="24712" y="1"/>
                  </a:moveTo>
                  <a:lnTo>
                    <a:pt x="15061" y="13309"/>
                  </a:lnTo>
                  <a:cubicBezTo>
                    <a:pt x="11728" y="13525"/>
                    <a:pt x="8245" y="13763"/>
                    <a:pt x="4609" y="14066"/>
                  </a:cubicBezTo>
                  <a:cubicBezTo>
                    <a:pt x="3441" y="14218"/>
                    <a:pt x="0" y="14953"/>
                    <a:pt x="1666" y="18762"/>
                  </a:cubicBezTo>
                  <a:lnTo>
                    <a:pt x="4133" y="24366"/>
                  </a:lnTo>
                  <a:lnTo>
                    <a:pt x="4350" y="24885"/>
                  </a:lnTo>
                  <a:cubicBezTo>
                    <a:pt x="4782" y="25686"/>
                    <a:pt x="5864" y="27114"/>
                    <a:pt x="8331" y="27331"/>
                  </a:cubicBezTo>
                  <a:lnTo>
                    <a:pt x="59875" y="27331"/>
                  </a:lnTo>
                  <a:cubicBezTo>
                    <a:pt x="59875" y="27331"/>
                    <a:pt x="64938" y="27309"/>
                    <a:pt x="67794" y="24366"/>
                  </a:cubicBezTo>
                  <a:cubicBezTo>
                    <a:pt x="70001" y="18048"/>
                    <a:pt x="68465" y="13330"/>
                    <a:pt x="68465" y="13330"/>
                  </a:cubicBezTo>
                  <a:cubicBezTo>
                    <a:pt x="67838" y="13265"/>
                    <a:pt x="67145" y="13200"/>
                    <a:pt x="66409" y="13136"/>
                  </a:cubicBezTo>
                  <a:lnTo>
                    <a:pt x="64267" y="6709"/>
                  </a:lnTo>
                  <a:cubicBezTo>
                    <a:pt x="63705" y="5281"/>
                    <a:pt x="61649" y="1645"/>
                    <a:pt x="55244" y="1278"/>
                  </a:cubicBezTo>
                  <a:cubicBezTo>
                    <a:pt x="46740" y="758"/>
                    <a:pt x="24712" y="1"/>
                    <a:pt x="24712" y="1"/>
                  </a:cubicBezTo>
                  <a:close/>
                </a:path>
              </a:pathLst>
            </a:custGeom>
            <a:solidFill>
              <a:srgbClr val="FFBA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7" name="Google Shape;751;p47">
              <a:extLst>
                <a:ext uri="{FF2B5EF4-FFF2-40B4-BE49-F238E27FC236}">
                  <a16:creationId xmlns:a16="http://schemas.microsoft.com/office/drawing/2014/main" id="{DD193B50-3176-F30F-CD4F-62D5D9C4AB0A}"/>
                </a:ext>
              </a:extLst>
            </p:cNvPr>
            <p:cNvSpPr/>
            <p:nvPr/>
          </p:nvSpPr>
          <p:spPr>
            <a:xfrm>
              <a:off x="1999625" y="1103675"/>
              <a:ext cx="1615900" cy="105500"/>
            </a:xfrm>
            <a:custGeom>
              <a:avLst/>
              <a:gdLst/>
              <a:ahLst/>
              <a:cxnLst/>
              <a:rect l="l" t="t" r="r" b="b"/>
              <a:pathLst>
                <a:path w="64636" h="4220" extrusionOk="0">
                  <a:moveTo>
                    <a:pt x="1" y="0"/>
                  </a:moveTo>
                  <a:lnTo>
                    <a:pt x="563" y="1255"/>
                  </a:lnTo>
                  <a:lnTo>
                    <a:pt x="780" y="1774"/>
                  </a:lnTo>
                  <a:cubicBezTo>
                    <a:pt x="1212" y="2575"/>
                    <a:pt x="2294" y="4003"/>
                    <a:pt x="4761" y="4220"/>
                  </a:cubicBezTo>
                  <a:lnTo>
                    <a:pt x="56305" y="4220"/>
                  </a:lnTo>
                  <a:cubicBezTo>
                    <a:pt x="56305" y="4220"/>
                    <a:pt x="61368" y="4198"/>
                    <a:pt x="64224" y="1255"/>
                  </a:cubicBezTo>
                  <a:cubicBezTo>
                    <a:pt x="64376" y="822"/>
                    <a:pt x="64506" y="411"/>
                    <a:pt x="64635" y="0"/>
                  </a:cubicBezTo>
                  <a:close/>
                </a:path>
              </a:pathLst>
            </a:custGeom>
            <a:solidFill>
              <a:srgbClr val="5A9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8" name="Google Shape;752;p47">
              <a:extLst>
                <a:ext uri="{FF2B5EF4-FFF2-40B4-BE49-F238E27FC236}">
                  <a16:creationId xmlns:a16="http://schemas.microsoft.com/office/drawing/2014/main" id="{124547CC-6963-8FFB-25FC-26806B546743}"/>
                </a:ext>
              </a:extLst>
            </p:cNvPr>
            <p:cNvSpPr/>
            <p:nvPr/>
          </p:nvSpPr>
          <p:spPr>
            <a:xfrm>
              <a:off x="1932550" y="906200"/>
              <a:ext cx="1705700" cy="143400"/>
            </a:xfrm>
            <a:custGeom>
              <a:avLst/>
              <a:gdLst/>
              <a:ahLst/>
              <a:cxnLst/>
              <a:rect l="l" t="t" r="r" b="b"/>
              <a:pathLst>
                <a:path w="68228" h="5736" extrusionOk="0">
                  <a:moveTo>
                    <a:pt x="996" y="1"/>
                  </a:moveTo>
                  <a:cubicBezTo>
                    <a:pt x="325" y="693"/>
                    <a:pt x="0" y="1797"/>
                    <a:pt x="779" y="3550"/>
                  </a:cubicBezTo>
                  <a:lnTo>
                    <a:pt x="1732" y="5735"/>
                  </a:lnTo>
                  <a:lnTo>
                    <a:pt x="67794" y="5735"/>
                  </a:lnTo>
                  <a:cubicBezTo>
                    <a:pt x="68227" y="3333"/>
                    <a:pt x="68141" y="1343"/>
                    <a:pt x="67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49" name="Google Shape;753;p47">
              <a:extLst>
                <a:ext uri="{FF2B5EF4-FFF2-40B4-BE49-F238E27FC236}">
                  <a16:creationId xmlns:a16="http://schemas.microsoft.com/office/drawing/2014/main" id="{0974C031-A2DB-C5C4-001B-3954F95FD532}"/>
                </a:ext>
              </a:extLst>
            </p:cNvPr>
            <p:cNvSpPr/>
            <p:nvPr/>
          </p:nvSpPr>
          <p:spPr>
            <a:xfrm>
              <a:off x="1920650" y="879700"/>
              <a:ext cx="134725" cy="106575"/>
            </a:xfrm>
            <a:custGeom>
              <a:avLst/>
              <a:gdLst/>
              <a:ahLst/>
              <a:cxnLst/>
              <a:rect l="l" t="t" r="r" b="b"/>
              <a:pathLst>
                <a:path w="5389" h="4263" extrusionOk="0">
                  <a:moveTo>
                    <a:pt x="3679" y="1"/>
                  </a:moveTo>
                  <a:cubicBezTo>
                    <a:pt x="2316" y="260"/>
                    <a:pt x="0" y="1169"/>
                    <a:pt x="1104" y="4199"/>
                  </a:cubicBezTo>
                  <a:lnTo>
                    <a:pt x="1169" y="4199"/>
                  </a:lnTo>
                  <a:cubicBezTo>
                    <a:pt x="1467" y="4242"/>
                    <a:pt x="1759" y="4263"/>
                    <a:pt x="2042" y="4263"/>
                  </a:cubicBezTo>
                  <a:cubicBezTo>
                    <a:pt x="3733" y="4263"/>
                    <a:pt x="5089" y="3521"/>
                    <a:pt x="5237" y="2446"/>
                  </a:cubicBezTo>
                  <a:cubicBezTo>
                    <a:pt x="5388" y="1407"/>
                    <a:pt x="4999" y="455"/>
                    <a:pt x="3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0" name="Google Shape;754;p47">
              <a:extLst>
                <a:ext uri="{FF2B5EF4-FFF2-40B4-BE49-F238E27FC236}">
                  <a16:creationId xmlns:a16="http://schemas.microsoft.com/office/drawing/2014/main" id="{ABC4F8E3-633A-3CE5-72CA-E111B472EA81}"/>
                </a:ext>
              </a:extLst>
            </p:cNvPr>
            <p:cNvSpPr/>
            <p:nvPr/>
          </p:nvSpPr>
          <p:spPr>
            <a:xfrm>
              <a:off x="2465400" y="906200"/>
              <a:ext cx="10850" cy="115250"/>
            </a:xfrm>
            <a:custGeom>
              <a:avLst/>
              <a:gdLst/>
              <a:ahLst/>
              <a:cxnLst/>
              <a:rect l="l" t="t" r="r" b="b"/>
              <a:pathLst>
                <a:path w="434" h="4610" extrusionOk="0">
                  <a:moveTo>
                    <a:pt x="1" y="1"/>
                  </a:moveTo>
                  <a:lnTo>
                    <a:pt x="1" y="4610"/>
                  </a:lnTo>
                  <a:lnTo>
                    <a:pt x="433" y="4610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rgbClr val="1D2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1" name="Google Shape;755;p47">
              <a:extLst>
                <a:ext uri="{FF2B5EF4-FFF2-40B4-BE49-F238E27FC236}">
                  <a16:creationId xmlns:a16="http://schemas.microsoft.com/office/drawing/2014/main" id="{7D837517-BBD2-4E3C-8F86-26E1DA92A692}"/>
                </a:ext>
              </a:extLst>
            </p:cNvPr>
            <p:cNvSpPr/>
            <p:nvPr/>
          </p:nvSpPr>
          <p:spPr>
            <a:xfrm>
              <a:off x="2435100" y="906200"/>
              <a:ext cx="10850" cy="115250"/>
            </a:xfrm>
            <a:custGeom>
              <a:avLst/>
              <a:gdLst/>
              <a:ahLst/>
              <a:cxnLst/>
              <a:rect l="l" t="t" r="r" b="b"/>
              <a:pathLst>
                <a:path w="434" h="4610" extrusionOk="0">
                  <a:moveTo>
                    <a:pt x="1" y="1"/>
                  </a:moveTo>
                  <a:lnTo>
                    <a:pt x="1" y="4610"/>
                  </a:lnTo>
                  <a:lnTo>
                    <a:pt x="434" y="4610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1D2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2" name="Google Shape;756;p47">
              <a:extLst>
                <a:ext uri="{FF2B5EF4-FFF2-40B4-BE49-F238E27FC236}">
                  <a16:creationId xmlns:a16="http://schemas.microsoft.com/office/drawing/2014/main" id="{FF97ED73-2BDD-4FAA-1358-1D9492242A8E}"/>
                </a:ext>
              </a:extLst>
            </p:cNvPr>
            <p:cNvSpPr/>
            <p:nvPr/>
          </p:nvSpPr>
          <p:spPr>
            <a:xfrm>
              <a:off x="2404825" y="906200"/>
              <a:ext cx="11375" cy="115250"/>
            </a:xfrm>
            <a:custGeom>
              <a:avLst/>
              <a:gdLst/>
              <a:ahLst/>
              <a:cxnLst/>
              <a:rect l="l" t="t" r="r" b="b"/>
              <a:pathLst>
                <a:path w="455" h="4610" extrusionOk="0">
                  <a:moveTo>
                    <a:pt x="0" y="1"/>
                  </a:moveTo>
                  <a:lnTo>
                    <a:pt x="0" y="4610"/>
                  </a:lnTo>
                  <a:lnTo>
                    <a:pt x="454" y="4610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1D2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3" name="Google Shape;757;p47">
              <a:extLst>
                <a:ext uri="{FF2B5EF4-FFF2-40B4-BE49-F238E27FC236}">
                  <a16:creationId xmlns:a16="http://schemas.microsoft.com/office/drawing/2014/main" id="{CC123735-57EA-03D4-3FC3-D14463E10794}"/>
                </a:ext>
              </a:extLst>
            </p:cNvPr>
            <p:cNvSpPr/>
            <p:nvPr/>
          </p:nvSpPr>
          <p:spPr>
            <a:xfrm>
              <a:off x="2375050" y="906200"/>
              <a:ext cx="10850" cy="115250"/>
            </a:xfrm>
            <a:custGeom>
              <a:avLst/>
              <a:gdLst/>
              <a:ahLst/>
              <a:cxnLst/>
              <a:rect l="l" t="t" r="r" b="b"/>
              <a:pathLst>
                <a:path w="434" h="4610" extrusionOk="0">
                  <a:moveTo>
                    <a:pt x="1" y="1"/>
                  </a:moveTo>
                  <a:lnTo>
                    <a:pt x="1" y="4610"/>
                  </a:lnTo>
                  <a:lnTo>
                    <a:pt x="434" y="4610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1D2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4" name="Google Shape;758;p47">
              <a:extLst>
                <a:ext uri="{FF2B5EF4-FFF2-40B4-BE49-F238E27FC236}">
                  <a16:creationId xmlns:a16="http://schemas.microsoft.com/office/drawing/2014/main" id="{8EF407A4-DD8C-30F4-2C12-22028742DB92}"/>
                </a:ext>
              </a:extLst>
            </p:cNvPr>
            <p:cNvSpPr/>
            <p:nvPr/>
          </p:nvSpPr>
          <p:spPr>
            <a:xfrm>
              <a:off x="2303650" y="581625"/>
              <a:ext cx="1198800" cy="253750"/>
            </a:xfrm>
            <a:custGeom>
              <a:avLst/>
              <a:gdLst/>
              <a:ahLst/>
              <a:cxnLst/>
              <a:rect l="l" t="t" r="r" b="b"/>
              <a:pathLst>
                <a:path w="47952" h="10150" extrusionOk="0">
                  <a:moveTo>
                    <a:pt x="7358" y="1"/>
                  </a:moveTo>
                  <a:lnTo>
                    <a:pt x="1" y="10149"/>
                  </a:lnTo>
                  <a:lnTo>
                    <a:pt x="47952" y="9716"/>
                  </a:lnTo>
                  <a:cubicBezTo>
                    <a:pt x="45442" y="2554"/>
                    <a:pt x="42369" y="1342"/>
                    <a:pt x="42369" y="1342"/>
                  </a:cubicBezTo>
                  <a:lnTo>
                    <a:pt x="7358" y="1"/>
                  </a:lnTo>
                  <a:close/>
                </a:path>
              </a:pathLst>
            </a:custGeom>
            <a:solidFill>
              <a:srgbClr val="1D2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5" name="Google Shape;759;p47">
              <a:extLst>
                <a:ext uri="{FF2B5EF4-FFF2-40B4-BE49-F238E27FC236}">
                  <a16:creationId xmlns:a16="http://schemas.microsoft.com/office/drawing/2014/main" id="{46AB708D-F26F-4D27-1962-E248E7F021B4}"/>
                </a:ext>
              </a:extLst>
            </p:cNvPr>
            <p:cNvSpPr/>
            <p:nvPr/>
          </p:nvSpPr>
          <p:spPr>
            <a:xfrm>
              <a:off x="2395625" y="581625"/>
              <a:ext cx="1053825" cy="126625"/>
            </a:xfrm>
            <a:custGeom>
              <a:avLst/>
              <a:gdLst/>
              <a:ahLst/>
              <a:cxnLst/>
              <a:rect l="l" t="t" r="r" b="b"/>
              <a:pathLst>
                <a:path w="42153" h="5065" extrusionOk="0">
                  <a:moveTo>
                    <a:pt x="3679" y="1"/>
                  </a:moveTo>
                  <a:lnTo>
                    <a:pt x="0" y="5064"/>
                  </a:lnTo>
                  <a:lnTo>
                    <a:pt x="42152" y="5064"/>
                  </a:lnTo>
                  <a:cubicBezTo>
                    <a:pt x="40291" y="1991"/>
                    <a:pt x="38690" y="1342"/>
                    <a:pt x="38690" y="1342"/>
                  </a:cubicBezTo>
                  <a:lnTo>
                    <a:pt x="3679" y="1"/>
                  </a:lnTo>
                  <a:close/>
                </a:path>
              </a:pathLst>
            </a:custGeom>
            <a:solidFill>
              <a:srgbClr val="FFFFFF">
                <a:alpha val="27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6" name="Google Shape;760;p47">
              <a:extLst>
                <a:ext uri="{FF2B5EF4-FFF2-40B4-BE49-F238E27FC236}">
                  <a16:creationId xmlns:a16="http://schemas.microsoft.com/office/drawing/2014/main" id="{719C6AE1-D0B5-46B6-9E77-AA312C141002}"/>
                </a:ext>
              </a:extLst>
            </p:cNvPr>
            <p:cNvSpPr/>
            <p:nvPr/>
          </p:nvSpPr>
          <p:spPr>
            <a:xfrm>
              <a:off x="2695850" y="542675"/>
              <a:ext cx="460925" cy="330025"/>
            </a:xfrm>
            <a:custGeom>
              <a:avLst/>
              <a:gdLst/>
              <a:ahLst/>
              <a:cxnLst/>
              <a:rect l="l" t="t" r="r" b="b"/>
              <a:pathLst>
                <a:path w="18437" h="13201" extrusionOk="0">
                  <a:moveTo>
                    <a:pt x="17766" y="628"/>
                  </a:moveTo>
                  <a:lnTo>
                    <a:pt x="16121" y="715"/>
                  </a:lnTo>
                  <a:lnTo>
                    <a:pt x="16792" y="13157"/>
                  </a:lnTo>
                  <a:lnTo>
                    <a:pt x="18437" y="13049"/>
                  </a:lnTo>
                  <a:lnTo>
                    <a:pt x="17766" y="628"/>
                  </a:lnTo>
                  <a:close/>
                  <a:moveTo>
                    <a:pt x="1472" y="1"/>
                  </a:moveTo>
                  <a:lnTo>
                    <a:pt x="1" y="195"/>
                  </a:lnTo>
                  <a:lnTo>
                    <a:pt x="1277" y="13200"/>
                  </a:lnTo>
                  <a:lnTo>
                    <a:pt x="2770" y="13006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FFBA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7" name="Google Shape;761;p47">
              <a:extLst>
                <a:ext uri="{FF2B5EF4-FFF2-40B4-BE49-F238E27FC236}">
                  <a16:creationId xmlns:a16="http://schemas.microsoft.com/office/drawing/2014/main" id="{3ED27C24-EC50-BE28-63E5-DF291D5CD900}"/>
                </a:ext>
              </a:extLst>
            </p:cNvPr>
            <p:cNvSpPr/>
            <p:nvPr/>
          </p:nvSpPr>
          <p:spPr>
            <a:xfrm>
              <a:off x="2640675" y="812625"/>
              <a:ext cx="471200" cy="371125"/>
            </a:xfrm>
            <a:custGeom>
              <a:avLst/>
              <a:gdLst/>
              <a:ahLst/>
              <a:cxnLst/>
              <a:rect l="l" t="t" r="r" b="b"/>
              <a:pathLst>
                <a:path w="18848" h="14845" extrusionOk="0">
                  <a:moveTo>
                    <a:pt x="5064" y="0"/>
                  </a:moveTo>
                  <a:lnTo>
                    <a:pt x="0" y="2987"/>
                  </a:lnTo>
                  <a:lnTo>
                    <a:pt x="3895" y="14845"/>
                  </a:lnTo>
                  <a:lnTo>
                    <a:pt x="18848" y="14845"/>
                  </a:lnTo>
                  <a:lnTo>
                    <a:pt x="18848" y="260"/>
                  </a:lnTo>
                  <a:lnTo>
                    <a:pt x="18285" y="260"/>
                  </a:lnTo>
                  <a:lnTo>
                    <a:pt x="18285" y="14260"/>
                  </a:lnTo>
                  <a:lnTo>
                    <a:pt x="4307" y="14260"/>
                  </a:lnTo>
                  <a:lnTo>
                    <a:pt x="693" y="3268"/>
                  </a:lnTo>
                  <a:lnTo>
                    <a:pt x="5367" y="498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1D2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8" name="Google Shape;762;p47">
              <a:extLst>
                <a:ext uri="{FF2B5EF4-FFF2-40B4-BE49-F238E27FC236}">
                  <a16:creationId xmlns:a16="http://schemas.microsoft.com/office/drawing/2014/main" id="{C4708556-D7A2-2240-9460-182D0810D0DF}"/>
                </a:ext>
              </a:extLst>
            </p:cNvPr>
            <p:cNvSpPr/>
            <p:nvPr/>
          </p:nvSpPr>
          <p:spPr>
            <a:xfrm>
              <a:off x="2998800" y="861300"/>
              <a:ext cx="71425" cy="18975"/>
            </a:xfrm>
            <a:custGeom>
              <a:avLst/>
              <a:gdLst/>
              <a:ahLst/>
              <a:cxnLst/>
              <a:rect l="l" t="t" r="r" b="b"/>
              <a:pathLst>
                <a:path w="2857" h="759" extrusionOk="0">
                  <a:moveTo>
                    <a:pt x="0" y="1"/>
                  </a:moveTo>
                  <a:lnTo>
                    <a:pt x="0" y="758"/>
                  </a:lnTo>
                  <a:lnTo>
                    <a:pt x="2857" y="3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D2A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59" name="Google Shape;763;p47">
              <a:extLst>
                <a:ext uri="{FF2B5EF4-FFF2-40B4-BE49-F238E27FC236}">
                  <a16:creationId xmlns:a16="http://schemas.microsoft.com/office/drawing/2014/main" id="{A35A7DE9-3BD6-196D-AFCA-B8B7AF8DCED3}"/>
                </a:ext>
              </a:extLst>
            </p:cNvPr>
            <p:cNvSpPr/>
            <p:nvPr/>
          </p:nvSpPr>
          <p:spPr>
            <a:xfrm>
              <a:off x="3329875" y="857525"/>
              <a:ext cx="97400" cy="97400"/>
            </a:xfrm>
            <a:custGeom>
              <a:avLst/>
              <a:gdLst/>
              <a:ahLst/>
              <a:cxnLst/>
              <a:rect l="l" t="t" r="r" b="b"/>
              <a:pathLst>
                <a:path w="3896" h="3896" extrusionOk="0">
                  <a:moveTo>
                    <a:pt x="1948" y="0"/>
                  </a:moveTo>
                  <a:cubicBezTo>
                    <a:pt x="866" y="0"/>
                    <a:pt x="0" y="866"/>
                    <a:pt x="0" y="1948"/>
                  </a:cubicBezTo>
                  <a:cubicBezTo>
                    <a:pt x="0" y="3008"/>
                    <a:pt x="866" y="3895"/>
                    <a:pt x="1948" y="3895"/>
                  </a:cubicBezTo>
                  <a:cubicBezTo>
                    <a:pt x="3008" y="3895"/>
                    <a:pt x="3895" y="3008"/>
                    <a:pt x="3895" y="1948"/>
                  </a:cubicBezTo>
                  <a:cubicBezTo>
                    <a:pt x="3895" y="866"/>
                    <a:pt x="3008" y="0"/>
                    <a:pt x="1948" y="0"/>
                  </a:cubicBezTo>
                  <a:close/>
                </a:path>
              </a:pathLst>
            </a:custGeom>
            <a:solidFill>
              <a:srgbClr val="5A9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3266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0281C-1811-335C-E623-DB312D07A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20">
            <a:extLst>
              <a:ext uri="{FF2B5EF4-FFF2-40B4-BE49-F238E27FC236}">
                <a16:creationId xmlns:a16="http://schemas.microsoft.com/office/drawing/2014/main" id="{1AAE2EA2-DD86-C8E9-9235-DA2B6D69F057}"/>
              </a:ext>
            </a:extLst>
          </p:cNvPr>
          <p:cNvSpPr/>
          <p:nvPr/>
        </p:nvSpPr>
        <p:spPr>
          <a:xfrm>
            <a:off x="1210734" y="2197100"/>
            <a:ext cx="4360334" cy="3754968"/>
          </a:xfrm>
          <a:prstGeom prst="roundRect">
            <a:avLst>
              <a:gd name="adj" fmla="val 8287"/>
            </a:avLst>
          </a:prstGeom>
          <a:solidFill>
            <a:schemeClr val="tx2">
              <a:alpha val="15000"/>
            </a:schemeClr>
          </a:solidFill>
          <a:ln w="6055" cap="flat">
            <a:noFill/>
            <a:prstDash val="solid"/>
            <a:miter/>
          </a:ln>
        </p:spPr>
        <p:txBody>
          <a:bodyPr wrap="square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</a:rPr>
              <a:t>Observation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</a:rPr>
              <a:t>Recognition</a:t>
            </a:r>
            <a:endParaRPr lang="en-US" altLang="zh-TW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</a:rPr>
              <a:t>Definition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</a:rPr>
              <a:t>Hypothesis</a:t>
            </a:r>
            <a:endParaRPr lang="en-US" altLang="zh-TW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</a:rPr>
              <a:t>Prediction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</a:rPr>
              <a:t>Experiment</a:t>
            </a:r>
            <a:endParaRPr kumimoji="1" lang="en-US" altLang="zh-CN" sz="1100" dirty="0"/>
          </a:p>
        </p:txBody>
      </p:sp>
      <p:sp>
        <p:nvSpPr>
          <p:cNvPr id="60" name="Rectangle: Rounded Corners 21">
            <a:extLst>
              <a:ext uri="{FF2B5EF4-FFF2-40B4-BE49-F238E27FC236}">
                <a16:creationId xmlns:a16="http://schemas.microsoft.com/office/drawing/2014/main" id="{E7140AB7-749E-DCBC-1C06-42F9EE501221}"/>
              </a:ext>
            </a:extLst>
          </p:cNvPr>
          <p:cNvSpPr/>
          <p:nvPr/>
        </p:nvSpPr>
        <p:spPr>
          <a:xfrm>
            <a:off x="829734" y="1837100"/>
            <a:ext cx="2954866" cy="546382"/>
          </a:xfrm>
          <a:prstGeom prst="roundRect">
            <a:avLst>
              <a:gd name="adj" fmla="val 15875"/>
            </a:avLst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>
            <a:noAutofit/>
          </a:bodyPr>
          <a:lstStyle/>
          <a:p>
            <a:pPr algn="ctr"/>
            <a:r>
              <a:rPr lang="en-US" altLang="zh-TW" sz="2000" dirty="0">
                <a:effectLst/>
              </a:rPr>
              <a:t>Comprehensive version </a:t>
            </a:r>
            <a:endParaRPr kumimoji="1"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73" name="Rectangle: Rounded Corners 20">
            <a:extLst>
              <a:ext uri="{FF2B5EF4-FFF2-40B4-BE49-F238E27FC236}">
                <a16:creationId xmlns:a16="http://schemas.microsoft.com/office/drawing/2014/main" id="{8A97DC0F-FA8D-289F-AAC9-F69DE07A1498}"/>
              </a:ext>
            </a:extLst>
          </p:cNvPr>
          <p:cNvSpPr/>
          <p:nvPr/>
        </p:nvSpPr>
        <p:spPr>
          <a:xfrm>
            <a:off x="6620933" y="2197100"/>
            <a:ext cx="4741333" cy="3754968"/>
          </a:xfrm>
          <a:prstGeom prst="roundRect">
            <a:avLst>
              <a:gd name="adj" fmla="val 8287"/>
            </a:avLst>
          </a:prstGeom>
          <a:solidFill>
            <a:schemeClr val="tx2">
              <a:alpha val="15000"/>
            </a:schemeClr>
          </a:solidFill>
          <a:ln w="6055" cap="flat">
            <a:noFill/>
            <a:prstDash val="solid"/>
            <a:miter/>
          </a:ln>
        </p:spPr>
        <p:txBody>
          <a:bodyPr wrap="square" lIns="91440" tIns="45720" rIns="91440" bIns="45720" rtlCol="0" anchor="ctr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</a:rPr>
              <a:t>Observation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effectLst/>
              </a:rPr>
              <a:t>Understanding the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ffectLst/>
              </a:rPr>
              <a:t>Hypothesis / Prediction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effectLst/>
              </a:rPr>
              <a:t>Computational/Design Thinking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ㆍ</a:t>
            </a:r>
            <a:r>
              <a:rPr lang="en-US" altLang="zh-TW" sz="2400" dirty="0"/>
              <a:t>Experiment</a:t>
            </a:r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effectLst/>
              </a:rPr>
              <a:t>Algorithm Proof, Analysis,</a:t>
            </a:r>
            <a:r>
              <a:rPr kumimoji="1" lang="en-US" altLang="zh-TW" sz="2000" dirty="0"/>
              <a:t> </a:t>
            </a:r>
            <a:r>
              <a:rPr lang="en-US" altLang="zh-TW" sz="2000" dirty="0">
                <a:effectLst/>
              </a:rPr>
              <a:t>Implementation (for simulation)</a:t>
            </a:r>
          </a:p>
        </p:txBody>
      </p:sp>
      <p:sp>
        <p:nvSpPr>
          <p:cNvPr id="74" name="Rectangle: Rounded Corners 21">
            <a:extLst>
              <a:ext uri="{FF2B5EF4-FFF2-40B4-BE49-F238E27FC236}">
                <a16:creationId xmlns:a16="http://schemas.microsoft.com/office/drawing/2014/main" id="{50296F6A-8941-A27B-64A6-2DB00CBD41CD}"/>
              </a:ext>
            </a:extLst>
          </p:cNvPr>
          <p:cNvSpPr/>
          <p:nvPr/>
        </p:nvSpPr>
        <p:spPr>
          <a:xfrm>
            <a:off x="6239933" y="1837100"/>
            <a:ext cx="2954866" cy="546382"/>
          </a:xfrm>
          <a:prstGeom prst="roundRect">
            <a:avLst>
              <a:gd name="adj" fmla="val 15875"/>
            </a:avLst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 anchorCtr="0">
            <a:noAutofit/>
          </a:bodyPr>
          <a:lstStyle/>
          <a:p>
            <a:pPr algn="ctr"/>
            <a:r>
              <a:rPr lang="en-US" altLang="zh-TW" sz="2000" dirty="0">
                <a:effectLst/>
              </a:rPr>
              <a:t>Abbreviated version</a:t>
            </a:r>
            <a:endParaRPr kumimoji="1"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7FC6AA-CFF1-A9FD-A84E-AADE62EBB74A}"/>
              </a:ext>
            </a:extLst>
          </p:cNvPr>
          <p:cNvSpPr txBox="1"/>
          <p:nvPr/>
        </p:nvSpPr>
        <p:spPr>
          <a:xfrm>
            <a:off x="660400" y="884611"/>
            <a:ext cx="982980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dirty="0"/>
              <a:t>A Scientific Method for Solving Problems</a:t>
            </a:r>
            <a:endParaRPr lang="en-US" altLang="zh-TW" sz="2000" b="1" dirty="0">
              <a:effectLst/>
            </a:endParaRPr>
          </a:p>
        </p:txBody>
      </p:sp>
      <p:sp>
        <p:nvSpPr>
          <p:cNvPr id="6" name="Title 90">
            <a:extLst>
              <a:ext uri="{FF2B5EF4-FFF2-40B4-BE49-F238E27FC236}">
                <a16:creationId xmlns:a16="http://schemas.microsoft.com/office/drawing/2014/main" id="{BF986866-E6FF-5AC2-FFA0-5C602BF89969}"/>
              </a:ext>
            </a:extLst>
          </p:cNvPr>
          <p:cNvSpPr txBox="1">
            <a:spLocks/>
          </p:cNvSpPr>
          <p:nvPr/>
        </p:nvSpPr>
        <p:spPr>
          <a:xfrm>
            <a:off x="311150" y="264741"/>
            <a:ext cx="10858500" cy="54638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/>
              <a:t>Keywords- </a:t>
            </a:r>
            <a:r>
              <a:rPr kumimoji="1" lang="en-US" altLang="zh-CN" sz="2700" dirty="0">
                <a:solidFill>
                  <a:srgbClr val="002060"/>
                </a:solidFill>
              </a:rPr>
              <a:t>Research</a:t>
            </a:r>
            <a:endParaRPr kumimoji="1" lang="en-US" altLang="zh-CN" sz="3600" dirty="0">
              <a:solidFill>
                <a:srgbClr val="00206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6293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6DA720-FF45-6026-DA06-8FD343431566}"/>
              </a:ext>
            </a:extLst>
          </p:cNvPr>
          <p:cNvSpPr txBox="1"/>
          <p:nvPr/>
        </p:nvSpPr>
        <p:spPr>
          <a:xfrm>
            <a:off x="1322895" y="1455120"/>
            <a:ext cx="846487" cy="895217"/>
          </a:xfrm>
          <a:prstGeom prst="rect">
            <a:avLst/>
          </a:prstGeom>
          <a:noFill/>
        </p:spPr>
        <p:txBody>
          <a:bodyPr wrap="none" lIns="108000" tIns="108000" rIns="108000" bIns="108000" rtlCol="0" anchor="b" anchorCtr="0">
            <a:spAutoFit/>
          </a:bodyPr>
          <a:lstStyle/>
          <a:p>
            <a:r>
              <a:rPr kumimoji="1" lang="en-US" altLang="zh-CN" sz="4400" b="1" dirty="0"/>
              <a:t>01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B678B68-A950-B5D1-3CF3-9334FA16BC73}"/>
              </a:ext>
            </a:extLst>
          </p:cNvPr>
          <p:cNvSpPr/>
          <p:nvPr/>
        </p:nvSpPr>
        <p:spPr>
          <a:xfrm>
            <a:off x="2402393" y="1648505"/>
            <a:ext cx="7977740" cy="464331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600" b="1" dirty="0">
                <a:solidFill>
                  <a:schemeClr val="tx1"/>
                </a:solidFill>
              </a:rPr>
              <a:t>Observation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6901094-05AC-BC9C-3CFC-A282517B87A3}"/>
              </a:ext>
            </a:extLst>
          </p:cNvPr>
          <p:cNvSpPr/>
          <p:nvPr/>
        </p:nvSpPr>
        <p:spPr>
          <a:xfrm>
            <a:off x="2402396" y="1998654"/>
            <a:ext cx="8282842" cy="1077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/>
                </a:solidFill>
              </a:rPr>
              <a:t>Observation is the first step of the Scientific Method. However, it can </a:t>
            </a:r>
            <a:r>
              <a:rPr kumimoji="1" lang="en-US" altLang="zh-CN" sz="1600" dirty="0" err="1">
                <a:solidFill>
                  <a:schemeClr val="tx1"/>
                </a:solidFill>
              </a:rPr>
              <a:t>infitrate</a:t>
            </a:r>
            <a:r>
              <a:rPr kumimoji="1" lang="en-US" altLang="zh-CN" sz="1600" dirty="0">
                <a:solidFill>
                  <a:schemeClr val="tx1"/>
                </a:solidFill>
              </a:rPr>
              <a:t> the whole scientific process - from the initial perception of a phenomenon, to proposing a solution, and </a:t>
            </a:r>
            <a:r>
              <a:rPr kumimoji="1" lang="en-US" altLang="zh-CN" sz="1600" dirty="0" err="1">
                <a:solidFill>
                  <a:schemeClr val="tx1"/>
                </a:solidFill>
              </a:rPr>
              <a:t>ght</a:t>
            </a:r>
            <a:r>
              <a:rPr kumimoji="1" lang="en-US" altLang="zh-CN" sz="1600" dirty="0">
                <a:solidFill>
                  <a:schemeClr val="tx1"/>
                </a:solidFill>
              </a:rPr>
              <a:t> down to experimentation, where observation of the results is significant.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C9601803-4DD6-A89B-E653-E122D3F3963E}"/>
              </a:ext>
            </a:extLst>
          </p:cNvPr>
          <p:cNvSpPr txBox="1"/>
          <p:nvPr/>
        </p:nvSpPr>
        <p:spPr>
          <a:xfrm>
            <a:off x="1322895" y="3194416"/>
            <a:ext cx="846487" cy="895217"/>
          </a:xfrm>
          <a:prstGeom prst="rect">
            <a:avLst/>
          </a:prstGeom>
          <a:noFill/>
        </p:spPr>
        <p:txBody>
          <a:bodyPr wrap="none" lIns="108000" tIns="108000" rIns="108000" bIns="108000" rtlCol="0" anchor="b" anchorCtr="0">
            <a:spAutoFit/>
          </a:bodyPr>
          <a:lstStyle/>
          <a:p>
            <a:r>
              <a:rPr kumimoji="1" lang="en-US" altLang="zh-CN" sz="4400" b="1" dirty="0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5FE6C54B-81C9-62EC-A4A2-1F3985417D84}"/>
              </a:ext>
            </a:extLst>
          </p:cNvPr>
          <p:cNvSpPr/>
          <p:nvPr/>
        </p:nvSpPr>
        <p:spPr>
          <a:xfrm>
            <a:off x="2402393" y="3388486"/>
            <a:ext cx="7977740" cy="464331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600" b="1" dirty="0">
                <a:solidFill>
                  <a:schemeClr val="tx1"/>
                </a:solidFill>
              </a:rPr>
              <a:t>Hypothesis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273F2946-FBE8-CF4F-C846-788CC547CD5F}"/>
              </a:ext>
            </a:extLst>
          </p:cNvPr>
          <p:cNvSpPr/>
          <p:nvPr/>
        </p:nvSpPr>
        <p:spPr>
          <a:xfrm>
            <a:off x="2402395" y="3847815"/>
            <a:ext cx="8282842" cy="1077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/>
                </a:solidFill>
              </a:rPr>
              <a:t>In scientific discipline, a hypothesis is a set of propositions set forth to explain the occurrence of certain phenomena. In daily language, a hypothesis can be interpreted as an assumption or guess.</a:t>
            </a: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099741BC-5CDE-B21C-9016-A29D438F3A14}"/>
              </a:ext>
            </a:extLst>
          </p:cNvPr>
          <p:cNvSpPr txBox="1"/>
          <p:nvPr/>
        </p:nvSpPr>
        <p:spPr>
          <a:xfrm>
            <a:off x="1322895" y="4853638"/>
            <a:ext cx="846487" cy="895219"/>
          </a:xfrm>
          <a:prstGeom prst="rect">
            <a:avLst/>
          </a:prstGeom>
          <a:noFill/>
        </p:spPr>
        <p:txBody>
          <a:bodyPr wrap="none" lIns="108000" tIns="108000" rIns="108000" bIns="108000" rtlCol="0" anchor="b" anchorCtr="0">
            <a:spAutoFit/>
          </a:bodyPr>
          <a:lstStyle/>
          <a:p>
            <a:r>
              <a:rPr kumimoji="1" lang="en-US" altLang="zh-CN" sz="4400" b="1" dirty="0"/>
              <a:t>03</a:t>
            </a:r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4E67C3DE-8CFC-0868-9E3F-61E3C496B4B4}"/>
              </a:ext>
            </a:extLst>
          </p:cNvPr>
          <p:cNvSpPr/>
          <p:nvPr/>
        </p:nvSpPr>
        <p:spPr>
          <a:xfrm>
            <a:off x="2402392" y="5069081"/>
            <a:ext cx="7977741" cy="464331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08000" tIns="108000" rIns="108000" bIns="10800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600" b="1" dirty="0">
                <a:solidFill>
                  <a:schemeClr val="tx1"/>
                </a:solidFill>
              </a:rPr>
              <a:t>Experiment</a:t>
            </a: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0844D05C-AECB-0DE1-BCEF-5B12654D3486}"/>
              </a:ext>
            </a:extLst>
          </p:cNvPr>
          <p:cNvSpPr/>
          <p:nvPr/>
        </p:nvSpPr>
        <p:spPr>
          <a:xfrm>
            <a:off x="2402395" y="5507040"/>
            <a:ext cx="8282842" cy="1077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/>
                </a:solidFill>
              </a:rPr>
              <a:t>In scientific discipline, an experiment is a test under controlled conditions to investigate the validity of a hypothesis. In everyday language, experiment can be interpreted as a testing of an idea.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7CA8CB5-91B2-EAB2-F6A8-8BF38DC9CF44}"/>
              </a:ext>
            </a:extLst>
          </p:cNvPr>
          <p:cNvSpPr txBox="1"/>
          <p:nvPr/>
        </p:nvSpPr>
        <p:spPr>
          <a:xfrm>
            <a:off x="660400" y="884611"/>
            <a:ext cx="9829800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dirty="0"/>
              <a:t>A Scientific Method for Solving Problems</a:t>
            </a:r>
            <a:endParaRPr lang="en-US" altLang="zh-TW" sz="2000" b="1" dirty="0">
              <a:effectLst/>
            </a:endParaRPr>
          </a:p>
        </p:txBody>
      </p:sp>
      <p:sp>
        <p:nvSpPr>
          <p:cNvPr id="16" name="Title 90">
            <a:extLst>
              <a:ext uri="{FF2B5EF4-FFF2-40B4-BE49-F238E27FC236}">
                <a16:creationId xmlns:a16="http://schemas.microsoft.com/office/drawing/2014/main" id="{FAE53438-A31C-545E-3664-C9E3C9FC92CB}"/>
              </a:ext>
            </a:extLst>
          </p:cNvPr>
          <p:cNvSpPr txBox="1">
            <a:spLocks/>
          </p:cNvSpPr>
          <p:nvPr/>
        </p:nvSpPr>
        <p:spPr>
          <a:xfrm>
            <a:off x="311150" y="264741"/>
            <a:ext cx="10858500" cy="54638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/>
              <a:t>Keywords- </a:t>
            </a:r>
            <a:r>
              <a:rPr kumimoji="1" lang="en-US" altLang="zh-CN" sz="2700" dirty="0">
                <a:solidFill>
                  <a:srgbClr val="002060"/>
                </a:solidFill>
              </a:rPr>
              <a:t>Research</a:t>
            </a:r>
            <a:endParaRPr kumimoji="1" lang="en-US" altLang="zh-CN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56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AC476-0764-4A5A-C8B5-41A99DEA7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90">
            <a:extLst>
              <a:ext uri="{FF2B5EF4-FFF2-40B4-BE49-F238E27FC236}">
                <a16:creationId xmlns:a16="http://schemas.microsoft.com/office/drawing/2014/main" id="{BDFEF1A3-4D17-F5E5-1F9A-06E4EB747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 </a:t>
            </a:r>
            <a:r>
              <a:rPr kumimoji="1" lang="en-US" altLang="zh-CN" sz="2700" b="1" dirty="0">
                <a:solidFill>
                  <a:srgbClr val="002060"/>
                </a:solidFill>
              </a:rPr>
              <a:t>A Scientific Method for Solving Problems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pic>
        <p:nvPicPr>
          <p:cNvPr id="2" name="图片 14">
            <a:extLst>
              <a:ext uri="{FF2B5EF4-FFF2-40B4-BE49-F238E27FC236}">
                <a16:creationId xmlns:a16="http://schemas.microsoft.com/office/drawing/2014/main" id="{A1B85FCA-A20A-5D64-1521-34A6D7A44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352" y="2079009"/>
            <a:ext cx="4848225" cy="444651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9267770-F98B-EB44-EBE7-9C80F5EFA795}"/>
              </a:ext>
            </a:extLst>
          </p:cNvPr>
          <p:cNvSpPr/>
          <p:nvPr/>
        </p:nvSpPr>
        <p:spPr>
          <a:xfrm>
            <a:off x="7820962" y="2671937"/>
            <a:ext cx="3289420" cy="580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TW" sz="2400"/>
              <a:t>Observation/ question</a:t>
            </a:r>
            <a:endParaRPr lang="zh-CN" altLang="en-US" sz="2400" dirty="0">
              <a:solidFill>
                <a:srgbClr val="000000">
                  <a:lumMod val="65000"/>
                  <a:lumOff val="35000"/>
                </a:srgb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萝莉体 第二版" panose="02000500000000000000" pitchFamily="2" charset="-122"/>
              <a:sym typeface="HYXiaRiTiW" panose="00020600040101010101" pitchFamily="18" charset="-122"/>
            </a:endParaRP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58E6FC44-9428-ECA3-AF95-6765DEABE134}"/>
              </a:ext>
            </a:extLst>
          </p:cNvPr>
          <p:cNvSpPr txBox="1"/>
          <p:nvPr/>
        </p:nvSpPr>
        <p:spPr>
          <a:xfrm>
            <a:off x="4732056" y="2671937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YF补 汉仪夏日体+黑白emoji" panose="020B0604000101010104" pitchFamily="34" charset="-128"/>
                <a:sym typeface="HYXiaRiTiW" panose="00020600040101010101" pitchFamily="18" charset="-122"/>
              </a:rPr>
              <a:t>06</a:t>
            </a:r>
            <a:endParaRPr lang="zh-CN" altLang="en-US" sz="4000" b="1" dirty="0">
              <a:solidFill>
                <a:schemeClr val="bg1"/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YF补 汉仪夏日体+黑白emoji" panose="020B0604000101010104" pitchFamily="34" charset="-128"/>
              <a:sym typeface="HYXiaRiTiW" panose="00020600040101010101" pitchFamily="18" charset="-122"/>
            </a:endParaRPr>
          </a:p>
        </p:txBody>
      </p:sp>
      <p:sp>
        <p:nvSpPr>
          <p:cNvPr id="9" name="文本框 24">
            <a:extLst>
              <a:ext uri="{FF2B5EF4-FFF2-40B4-BE49-F238E27FC236}">
                <a16:creationId xmlns:a16="http://schemas.microsoft.com/office/drawing/2014/main" id="{54061223-748C-73C8-5833-661096931FCD}"/>
              </a:ext>
            </a:extLst>
          </p:cNvPr>
          <p:cNvSpPr txBox="1"/>
          <p:nvPr/>
        </p:nvSpPr>
        <p:spPr>
          <a:xfrm>
            <a:off x="3914836" y="3902495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YF补 汉仪夏日体+黑白emoji" panose="020B0604000101010104" pitchFamily="34" charset="-128"/>
                <a:sym typeface="HYXiaRiTiW" panose="00020600040101010101" pitchFamily="18" charset="-122"/>
              </a:rPr>
              <a:t>05</a:t>
            </a:r>
            <a:endParaRPr lang="zh-CN" altLang="en-US" sz="4000" b="1" dirty="0">
              <a:solidFill>
                <a:schemeClr val="bg1"/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YF补 汉仪夏日体+黑白emoji" panose="020B0604000101010104" pitchFamily="34" charset="-128"/>
              <a:sym typeface="HYXiaRiTiW" panose="00020600040101010101" pitchFamily="18" charset="-122"/>
            </a:endParaRPr>
          </a:p>
        </p:txBody>
      </p:sp>
      <p:sp>
        <p:nvSpPr>
          <p:cNvPr id="10" name="文本框 25">
            <a:extLst>
              <a:ext uri="{FF2B5EF4-FFF2-40B4-BE49-F238E27FC236}">
                <a16:creationId xmlns:a16="http://schemas.microsoft.com/office/drawing/2014/main" id="{CFF83491-D68B-B45C-FD52-D18D261A194C}"/>
              </a:ext>
            </a:extLst>
          </p:cNvPr>
          <p:cNvSpPr txBox="1"/>
          <p:nvPr/>
        </p:nvSpPr>
        <p:spPr>
          <a:xfrm>
            <a:off x="4785824" y="5133054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YF补 汉仪夏日体+黑白emoji" panose="020B0604000101010104" pitchFamily="34" charset="-128"/>
                <a:sym typeface="HYXiaRiTiW" panose="00020600040101010101" pitchFamily="18" charset="-122"/>
              </a:rPr>
              <a:t>04</a:t>
            </a:r>
            <a:endParaRPr lang="zh-CN" altLang="en-US" sz="4000" b="1" dirty="0">
              <a:solidFill>
                <a:schemeClr val="bg1"/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YF补 汉仪夏日体+黑白emoji" panose="020B0604000101010104" pitchFamily="34" charset="-128"/>
              <a:sym typeface="HYXiaRiTiW" panose="00020600040101010101" pitchFamily="18" charset="-122"/>
            </a:endParaRPr>
          </a:p>
        </p:txBody>
      </p:sp>
      <p:sp>
        <p:nvSpPr>
          <p:cNvPr id="11" name="文本框 26">
            <a:extLst>
              <a:ext uri="{FF2B5EF4-FFF2-40B4-BE49-F238E27FC236}">
                <a16:creationId xmlns:a16="http://schemas.microsoft.com/office/drawing/2014/main" id="{EF727DF8-F660-5941-B5F6-2C1F9B814021}"/>
              </a:ext>
            </a:extLst>
          </p:cNvPr>
          <p:cNvSpPr txBox="1"/>
          <p:nvPr/>
        </p:nvSpPr>
        <p:spPr>
          <a:xfrm>
            <a:off x="6340672" y="5115963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YF补 汉仪夏日体+黑白emoji" panose="020B0604000101010104" pitchFamily="34" charset="-128"/>
                <a:sym typeface="HYXiaRiTiW" panose="00020600040101010101" pitchFamily="18" charset="-122"/>
              </a:rPr>
              <a:t>03</a:t>
            </a:r>
            <a:endParaRPr lang="zh-CN" altLang="en-US" sz="4000" b="1" dirty="0">
              <a:solidFill>
                <a:schemeClr val="bg1"/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YF补 汉仪夏日体+黑白emoji" panose="020B0604000101010104" pitchFamily="34" charset="-128"/>
              <a:sym typeface="HYXiaRiTiW" panose="00020600040101010101" pitchFamily="18" charset="-122"/>
            </a:endParaRPr>
          </a:p>
        </p:txBody>
      </p:sp>
      <p:sp>
        <p:nvSpPr>
          <p:cNvPr id="12" name="文本框 27">
            <a:extLst>
              <a:ext uri="{FF2B5EF4-FFF2-40B4-BE49-F238E27FC236}">
                <a16:creationId xmlns:a16="http://schemas.microsoft.com/office/drawing/2014/main" id="{6CB9383F-095D-24A0-ABEF-A49115A6C2ED}"/>
              </a:ext>
            </a:extLst>
          </p:cNvPr>
          <p:cNvSpPr txBox="1"/>
          <p:nvPr/>
        </p:nvSpPr>
        <p:spPr>
          <a:xfrm>
            <a:off x="6995038" y="388945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YF补 汉仪夏日体+黑白emoji" panose="020B0604000101010104" pitchFamily="34" charset="-128"/>
                <a:sym typeface="HYXiaRiTiW" panose="00020600040101010101" pitchFamily="18" charset="-122"/>
              </a:rPr>
              <a:t>02</a:t>
            </a:r>
            <a:endParaRPr lang="zh-CN" altLang="en-US" sz="4000" b="1" dirty="0">
              <a:solidFill>
                <a:schemeClr val="bg1"/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YF补 汉仪夏日体+黑白emoji" panose="020B0604000101010104" pitchFamily="34" charset="-128"/>
              <a:sym typeface="HYXiaRiTiW" panose="00020600040101010101" pitchFamily="18" charset="-122"/>
            </a:endParaRPr>
          </a:p>
        </p:txBody>
      </p:sp>
      <p:sp>
        <p:nvSpPr>
          <p:cNvPr id="13" name="文本框 28">
            <a:extLst>
              <a:ext uri="{FF2B5EF4-FFF2-40B4-BE49-F238E27FC236}">
                <a16:creationId xmlns:a16="http://schemas.microsoft.com/office/drawing/2014/main" id="{BB7FC417-D34F-628D-879A-820865C6660A}"/>
              </a:ext>
            </a:extLst>
          </p:cNvPr>
          <p:cNvSpPr txBox="1"/>
          <p:nvPr/>
        </p:nvSpPr>
        <p:spPr>
          <a:xfrm>
            <a:off x="6340672" y="2721279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汉仪夏日体W" panose="00020600040101010101" pitchFamily="18" charset="-122"/>
                <a:ea typeface="汉仪夏日体W" panose="00020600040101010101" pitchFamily="18" charset="-122"/>
                <a:cs typeface="YF补 汉仪夏日体+黑白emoji" panose="020B0604000101010104" pitchFamily="34" charset="-128"/>
                <a:sym typeface="HYXiaRiTiW" panose="00020600040101010101" pitchFamily="18" charset="-122"/>
              </a:rPr>
              <a:t>01</a:t>
            </a:r>
            <a:endParaRPr lang="zh-CN" altLang="en-US" sz="4000" b="1" dirty="0">
              <a:solidFill>
                <a:schemeClr val="bg1"/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YF补 汉仪夏日体+黑白emoji" panose="020B0604000101010104" pitchFamily="34" charset="-128"/>
              <a:sym typeface="HYXiaRiTiW" panose="00020600040101010101" pitchFamily="18" charset="-122"/>
            </a:endParaRPr>
          </a:p>
        </p:txBody>
      </p:sp>
      <p:sp>
        <p:nvSpPr>
          <p:cNvPr id="14" name="文本框 29">
            <a:extLst>
              <a:ext uri="{FF2B5EF4-FFF2-40B4-BE49-F238E27FC236}">
                <a16:creationId xmlns:a16="http://schemas.microsoft.com/office/drawing/2014/main" id="{0CB7810F-CC95-F133-7FDB-6DE9C012A50F}"/>
              </a:ext>
            </a:extLst>
          </p:cNvPr>
          <p:cNvSpPr txBox="1"/>
          <p:nvPr/>
        </p:nvSpPr>
        <p:spPr>
          <a:xfrm>
            <a:off x="5160645" y="3944020"/>
            <a:ext cx="1619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</a:rPr>
              <a:t>Scientific</a:t>
            </a:r>
          </a:p>
          <a:p>
            <a:pPr algn="ctr"/>
            <a:r>
              <a:rPr lang="en-US" altLang="zh-TW" sz="2000" b="1" dirty="0">
                <a:solidFill>
                  <a:schemeClr val="bg1"/>
                </a:solidFill>
              </a:rPr>
              <a:t>method</a:t>
            </a:r>
            <a:endParaRPr lang="zh-CN" altLang="en-US" sz="2000" b="1" dirty="0">
              <a:solidFill>
                <a:schemeClr val="bg1"/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YF补 汉仪夏日体+黑白emoji" panose="020B0604000101010104" pitchFamily="34" charset="-128"/>
              <a:sym typeface="HYXiaRiTiW" panose="00020600040101010101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1A98907-544D-31D0-9491-E320D3A5D02F}"/>
              </a:ext>
            </a:extLst>
          </p:cNvPr>
          <p:cNvSpPr/>
          <p:nvPr/>
        </p:nvSpPr>
        <p:spPr>
          <a:xfrm>
            <a:off x="8435443" y="4067131"/>
            <a:ext cx="3289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Research topic area</a:t>
            </a:r>
            <a:endParaRPr lang="zh-CN" altLang="en-US" sz="2400" dirty="0">
              <a:solidFill>
                <a:srgbClr val="000000">
                  <a:lumMod val="65000"/>
                  <a:lumOff val="35000"/>
                </a:srgb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萝莉体 第二版" panose="02000500000000000000" pitchFamily="2" charset="-122"/>
              <a:sym typeface="HYXiaRiTiW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7254F40-5AF2-DE55-68A7-360718E747E9}"/>
              </a:ext>
            </a:extLst>
          </p:cNvPr>
          <p:cNvSpPr/>
          <p:nvPr/>
        </p:nvSpPr>
        <p:spPr>
          <a:xfrm>
            <a:off x="7874065" y="5470525"/>
            <a:ext cx="3289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Hypothesis</a:t>
            </a:r>
            <a:endParaRPr lang="zh-CN" altLang="en-US" sz="2400" dirty="0">
              <a:solidFill>
                <a:srgbClr val="000000">
                  <a:lumMod val="65000"/>
                  <a:lumOff val="35000"/>
                </a:srgb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萝莉体 第二版" panose="02000500000000000000" pitchFamily="2" charset="-122"/>
              <a:sym typeface="HYXiaRiTiW" panose="00020600040101010101" pitchFamily="18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D4BF551-F25D-B266-E6C4-1DBC127166CC}"/>
              </a:ext>
            </a:extLst>
          </p:cNvPr>
          <p:cNvSpPr/>
          <p:nvPr/>
        </p:nvSpPr>
        <p:spPr>
          <a:xfrm>
            <a:off x="1075591" y="5470986"/>
            <a:ext cx="3289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Test with experiment</a:t>
            </a:r>
            <a:endParaRPr lang="zh-CN" altLang="en-US" sz="2400" dirty="0">
              <a:solidFill>
                <a:srgbClr val="000000">
                  <a:lumMod val="65000"/>
                  <a:lumOff val="35000"/>
                </a:srgb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萝莉体 第二版" panose="02000500000000000000" pitchFamily="2" charset="-122"/>
              <a:sym typeface="HYXiaRiTiW" panose="00020600040101010101" pitchFamily="18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E2C6BA3-DB7E-C82B-2F36-30A8FF48A7F6}"/>
              </a:ext>
            </a:extLst>
          </p:cNvPr>
          <p:cNvSpPr/>
          <p:nvPr/>
        </p:nvSpPr>
        <p:spPr>
          <a:xfrm>
            <a:off x="705291" y="4012560"/>
            <a:ext cx="2128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2400" dirty="0"/>
              <a:t>Analyze data</a:t>
            </a:r>
            <a:endParaRPr lang="zh-CN" altLang="en-US" sz="2400" dirty="0">
              <a:solidFill>
                <a:srgbClr val="000000">
                  <a:lumMod val="65000"/>
                  <a:lumOff val="35000"/>
                </a:srgb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萝莉体 第二版" panose="02000500000000000000" pitchFamily="2" charset="-122"/>
              <a:sym typeface="HYXiaRiTiW" panose="00020600040101010101" pitchFamily="18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4DDDDDA-6BD1-10FD-7C49-3A12F40B66D2}"/>
              </a:ext>
            </a:extLst>
          </p:cNvPr>
          <p:cNvSpPr/>
          <p:nvPr/>
        </p:nvSpPr>
        <p:spPr>
          <a:xfrm>
            <a:off x="1167826" y="2683311"/>
            <a:ext cx="28781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Report conclusions</a:t>
            </a:r>
            <a:endParaRPr lang="zh-CN" altLang="en-US" sz="2400" dirty="0">
              <a:solidFill>
                <a:srgbClr val="000000">
                  <a:lumMod val="65000"/>
                  <a:lumOff val="35000"/>
                </a:srgbClr>
              </a:solidFill>
              <a:latin typeface="汉仪夏日体W" panose="00020600040101010101" pitchFamily="18" charset="-122"/>
              <a:ea typeface="汉仪夏日体W" panose="00020600040101010101" pitchFamily="18" charset="-122"/>
              <a:cs typeface="萝莉体 第二版" panose="02000500000000000000" pitchFamily="2" charset="-122"/>
              <a:sym typeface="HYXiaRiTiW" panose="00020600040101010101" pitchFamily="18" charset="-122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16A9B8C-F37C-3ECA-71B9-E8155EC71E14}"/>
              </a:ext>
            </a:extLst>
          </p:cNvPr>
          <p:cNvSpPr txBox="1"/>
          <p:nvPr/>
        </p:nvSpPr>
        <p:spPr>
          <a:xfrm>
            <a:off x="749461" y="1047111"/>
            <a:ext cx="104560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TW" sz="2000" dirty="0">
                <a:effectLst/>
              </a:rPr>
              <a:t>The scientific method is often represented as an </a:t>
            </a:r>
            <a:r>
              <a:rPr lang="en-US" altLang="zh-TW" sz="2000" dirty="0">
                <a:solidFill>
                  <a:srgbClr val="FF0000"/>
                </a:solidFill>
                <a:effectLst/>
              </a:rPr>
              <a:t>ongoing</a:t>
            </a:r>
            <a:r>
              <a:rPr lang="en-US" altLang="zh-TW" sz="2000" dirty="0">
                <a:effectLst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effectLst/>
              </a:rPr>
              <a:t>process</a:t>
            </a:r>
            <a:r>
              <a:rPr lang="en-US" altLang="zh-TW" sz="2000" dirty="0">
                <a:effectLst/>
              </a:rPr>
              <a:t>. This diagram represents one variant, and there are many others.</a:t>
            </a:r>
            <a:endParaRPr lang="zh-TW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266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56998-52E5-263F-D96A-ACA362712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5129;p69">
            <a:extLst>
              <a:ext uri="{FF2B5EF4-FFF2-40B4-BE49-F238E27FC236}">
                <a16:creationId xmlns:a16="http://schemas.microsoft.com/office/drawing/2014/main" id="{0C8A1CA0-2E0F-CB34-9498-39F0BECBEF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5169621"/>
              </p:ext>
            </p:extLst>
          </p:nvPr>
        </p:nvGraphicFramePr>
        <p:xfrm>
          <a:off x="1418167" y="2734071"/>
          <a:ext cx="9372599" cy="309538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80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dirty="0">
                          <a:effectLst/>
                        </a:rPr>
                        <a:t>Category</a:t>
                      </a:r>
                      <a:endParaRPr sz="1050" dirty="0"/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dirty="0">
                          <a:solidFill>
                            <a:schemeClr val="bg1"/>
                          </a:solidFill>
                          <a:effectLst/>
                        </a:rPr>
                        <a:t>Characteristic</a:t>
                      </a:r>
                      <a:endParaRPr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819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dirty="0">
                          <a:solidFill>
                            <a:schemeClr val="bg1"/>
                          </a:solidFill>
                          <a:effectLst/>
                        </a:rPr>
                        <a:t>Method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81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92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bg1"/>
                          </a:solidFill>
                          <a:effectLst/>
                        </a:rPr>
                        <a:t>數學家</a:t>
                      </a:r>
                      <a:r>
                        <a:rPr lang="en-US" altLang="zh-TW" sz="2000" dirty="0">
                          <a:solidFill>
                            <a:schemeClr val="bg1"/>
                          </a:solidFill>
                          <a:effectLst/>
                        </a:rPr>
                        <a:t>mathematicians</a:t>
                      </a:r>
                      <a:endParaRPr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altLang="zh-TW" sz="1800" dirty="0">
                          <a:solidFill>
                            <a:schemeClr val="bg1"/>
                          </a:solidFill>
                          <a:effectLst/>
                        </a:rPr>
                        <a:t>usually care whether the problem has Mathematical proof a solution or not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dirty="0">
                          <a:solidFill>
                            <a:schemeClr val="bg1"/>
                          </a:solidFill>
                          <a:effectLst/>
                        </a:rPr>
                        <a:t>Mathematical proof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2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bg1"/>
                          </a:solidFill>
                          <a:effectLst/>
                        </a:rPr>
                        <a:t>電腦科學家</a:t>
                      </a:r>
                      <a:endParaRPr lang="en-US" altLang="zh-TW" sz="20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dirty="0">
                          <a:solidFill>
                            <a:schemeClr val="bg1"/>
                          </a:solidFill>
                          <a:effectLst/>
                        </a:rPr>
                        <a:t>Computer scientists</a:t>
                      </a:r>
                      <a:endParaRPr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dirty="0">
                          <a:solidFill>
                            <a:schemeClr val="bg1"/>
                          </a:solidFill>
                          <a:effectLst/>
                        </a:rPr>
                        <a:t>typically work on the theoretical side of computation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dirty="0">
                          <a:solidFill>
                            <a:schemeClr val="bg1"/>
                          </a:solidFill>
                          <a:effectLst/>
                        </a:rPr>
                        <a:t>Mathematical proof or analysis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2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dirty="0">
                          <a:solidFill>
                            <a:schemeClr val="bg1"/>
                          </a:solidFill>
                          <a:effectLst/>
                        </a:rPr>
                        <a:t>電腦工程師</a:t>
                      </a:r>
                      <a:endParaRPr lang="en-US" altLang="zh-TW" sz="20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dirty="0">
                          <a:solidFill>
                            <a:schemeClr val="bg1"/>
                          </a:solidFill>
                          <a:effectLst/>
                        </a:rPr>
                        <a:t>computer engineers</a:t>
                      </a:r>
                      <a:endParaRPr sz="20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994A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dirty="0">
                          <a:solidFill>
                            <a:schemeClr val="bg1"/>
                          </a:solidFill>
                          <a:effectLst/>
                        </a:rPr>
                        <a:t>typically propose a feasible solution to a practical problem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BC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dirty="0">
                          <a:solidFill>
                            <a:schemeClr val="bg1"/>
                          </a:solidFill>
                          <a:effectLst/>
                        </a:rPr>
                        <a:t>Experiment by simulation</a:t>
                      </a:r>
                      <a:endParaRPr sz="10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BC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340166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202AEB4A-9314-A59A-7020-ED9D61C38394}"/>
              </a:ext>
            </a:extLst>
          </p:cNvPr>
          <p:cNvSpPr txBox="1"/>
          <p:nvPr/>
        </p:nvSpPr>
        <p:spPr>
          <a:xfrm>
            <a:off x="1316567" y="1434879"/>
            <a:ext cx="6096000" cy="1149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effectLst/>
              </a:rPr>
              <a:t>Computer scientists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effectLst/>
              </a:rPr>
              <a:t>Theoretical</a:t>
            </a:r>
            <a:r>
              <a:rPr lang="zh-TW" altLang="en-US" dirty="0">
                <a:effectLst/>
              </a:rPr>
              <a:t>           </a:t>
            </a:r>
            <a:r>
              <a:rPr lang="en-US" altLang="zh-TW" dirty="0">
                <a:effectLst/>
              </a:rPr>
              <a:t>Mathematics</a:t>
            </a:r>
            <a:r>
              <a:rPr lang="zh-TW" altLang="en-US" dirty="0">
                <a:effectLst/>
              </a:rPr>
              <a:t> </a:t>
            </a:r>
            <a:endParaRPr lang="en-US" altLang="zh-TW" dirty="0"/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effectLst/>
              </a:rPr>
              <a:t>Practical</a:t>
            </a:r>
            <a:r>
              <a:rPr lang="zh-TW" altLang="en-US" dirty="0">
                <a:effectLst/>
              </a:rPr>
              <a:t>               </a:t>
            </a:r>
            <a:r>
              <a:rPr lang="en-US" altLang="zh-TW" dirty="0">
                <a:effectLst/>
              </a:rPr>
              <a:t>Engineering</a:t>
            </a:r>
            <a:endParaRPr lang="en-US" altLang="zh-TW" dirty="0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D3713518-C72A-BE6B-5512-50169CFE93C1}"/>
              </a:ext>
            </a:extLst>
          </p:cNvPr>
          <p:cNvSpPr/>
          <p:nvPr/>
        </p:nvSpPr>
        <p:spPr>
          <a:xfrm>
            <a:off x="3335867" y="1896786"/>
            <a:ext cx="262467" cy="17891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945775B0-B032-FAEC-F205-6613FAEECD1C}"/>
              </a:ext>
            </a:extLst>
          </p:cNvPr>
          <p:cNvSpPr/>
          <p:nvPr/>
        </p:nvSpPr>
        <p:spPr>
          <a:xfrm>
            <a:off x="3335866" y="2316568"/>
            <a:ext cx="262467" cy="17891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Title 90">
            <a:extLst>
              <a:ext uri="{FF2B5EF4-FFF2-40B4-BE49-F238E27FC236}">
                <a16:creationId xmlns:a16="http://schemas.microsoft.com/office/drawing/2014/main" id="{1C81A10A-B869-9FB8-4A49-319ECE27098E}"/>
              </a:ext>
            </a:extLst>
          </p:cNvPr>
          <p:cNvSpPr txBox="1">
            <a:spLocks/>
          </p:cNvSpPr>
          <p:nvPr/>
        </p:nvSpPr>
        <p:spPr>
          <a:xfrm>
            <a:off x="311150" y="264741"/>
            <a:ext cx="10858500" cy="546382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/>
              <a:t>Keywords- </a:t>
            </a:r>
            <a:r>
              <a:rPr kumimoji="1" lang="en-US" altLang="zh-CN" sz="2700" dirty="0">
                <a:solidFill>
                  <a:srgbClr val="002060"/>
                </a:solidFill>
              </a:rPr>
              <a:t>Research</a:t>
            </a:r>
            <a:endParaRPr kumimoji="1" lang="en-US" altLang="zh-CN" sz="3600" dirty="0">
              <a:solidFill>
                <a:srgbClr val="00206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A3EE60D-BB94-8473-280A-915107FD92AF}"/>
              </a:ext>
            </a:extLst>
          </p:cNvPr>
          <p:cNvSpPr txBox="1"/>
          <p:nvPr/>
        </p:nvSpPr>
        <p:spPr>
          <a:xfrm>
            <a:off x="660400" y="884611"/>
            <a:ext cx="982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Research Features</a:t>
            </a:r>
            <a:endParaRPr lang="zh-TW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4238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4807E-C3A9-9858-80DE-347C6A201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90">
            <a:extLst>
              <a:ext uri="{FF2B5EF4-FFF2-40B4-BE49-F238E27FC236}">
                <a16:creationId xmlns:a16="http://schemas.microsoft.com/office/drawing/2014/main" id="{616A5234-D281-8481-0B1A-ADCC547B6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264741"/>
            <a:ext cx="10858500" cy="546382"/>
          </a:xfrm>
        </p:spPr>
        <p:txBody>
          <a:bodyPr wrap="square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/>
                </a:solidFill>
              </a:rPr>
              <a:t>Keywords- </a:t>
            </a:r>
            <a:r>
              <a:rPr kumimoji="1" lang="en-US" altLang="zh-CN" sz="2700" b="1" dirty="0">
                <a:solidFill>
                  <a:srgbClr val="002060"/>
                </a:solidFill>
              </a:rPr>
              <a:t>How to do research</a:t>
            </a:r>
            <a:endParaRPr kumimoji="1" lang="en-US" altLang="zh-CN" sz="3600" b="1" dirty="0">
              <a:solidFill>
                <a:srgbClr val="002060"/>
              </a:solidFill>
            </a:endParaRPr>
          </a:p>
        </p:txBody>
      </p:sp>
      <p:sp>
        <p:nvSpPr>
          <p:cNvPr id="4" name="任意多边形 1048662">
            <a:extLst>
              <a:ext uri="{FF2B5EF4-FFF2-40B4-BE49-F238E27FC236}">
                <a16:creationId xmlns:a16="http://schemas.microsoft.com/office/drawing/2014/main" id="{9DA0B992-913A-4506-D5B2-C9B38E277687}"/>
              </a:ext>
            </a:extLst>
          </p:cNvPr>
          <p:cNvSpPr/>
          <p:nvPr/>
        </p:nvSpPr>
        <p:spPr>
          <a:xfrm>
            <a:off x="1255616" y="1703482"/>
            <a:ext cx="203314" cy="4868876"/>
          </a:xfrm>
          <a:custGeom>
            <a:avLst/>
            <a:gdLst/>
            <a:ahLst/>
            <a:cxnLst/>
            <a:rect l="0" t="0" r="0" b="0"/>
            <a:pathLst>
              <a:path w="334691" h="5174270">
                <a:moveTo>
                  <a:pt x="1317" y="509201"/>
                </a:moveTo>
                <a:cubicBezTo>
                  <a:pt x="-15847" y="1216511"/>
                  <a:pt x="140611" y="4171533"/>
                  <a:pt x="126931" y="4775919"/>
                </a:cubicBezTo>
                <a:cubicBezTo>
                  <a:pt x="113251" y="5380305"/>
                  <a:pt x="319452" y="5283131"/>
                  <a:pt x="332787" y="4578281"/>
                </a:cubicBezTo>
                <a:cubicBezTo>
                  <a:pt x="346122" y="3873431"/>
                  <a:pt x="287067" y="1212146"/>
                  <a:pt x="229917" y="532061"/>
                </a:cubicBezTo>
                <a:cubicBezTo>
                  <a:pt x="172767" y="-148024"/>
                  <a:pt x="18481" y="-198109"/>
                  <a:pt x="1317" y="509201"/>
                </a:cubicBezTo>
              </a:path>
            </a:pathLst>
          </a:custGeom>
          <a:solidFill>
            <a:schemeClr val="lt1">
              <a:alpha val="100000"/>
            </a:schemeClr>
          </a:solidFill>
          <a:ln w="25400" cap="rnd" cmpd="sng">
            <a:solidFill>
              <a:srgbClr val="595959">
                <a:alpha val="100000"/>
              </a:srgbClr>
            </a:solidFill>
            <a:prstDash val="solid"/>
            <a:round/>
          </a:ln>
        </p:spPr>
      </p:sp>
      <p:sp>
        <p:nvSpPr>
          <p:cNvPr id="5" name="任意多边形 1048663">
            <a:extLst>
              <a:ext uri="{FF2B5EF4-FFF2-40B4-BE49-F238E27FC236}">
                <a16:creationId xmlns:a16="http://schemas.microsoft.com/office/drawing/2014/main" id="{0BDC5142-8C4B-E756-8B4E-0C7F6AF4EF45}"/>
              </a:ext>
            </a:extLst>
          </p:cNvPr>
          <p:cNvSpPr/>
          <p:nvPr/>
        </p:nvSpPr>
        <p:spPr>
          <a:xfrm>
            <a:off x="2625629" y="1735666"/>
            <a:ext cx="218514" cy="4857593"/>
          </a:xfrm>
          <a:custGeom>
            <a:avLst/>
            <a:gdLst/>
            <a:ahLst/>
            <a:cxnLst/>
            <a:rect l="0" t="0" r="0" b="0"/>
            <a:pathLst>
              <a:path w="357095" h="5163391">
                <a:moveTo>
                  <a:pt x="1179" y="503978"/>
                </a:moveTo>
                <a:cubicBezTo>
                  <a:pt x="-12156" y="1208828"/>
                  <a:pt x="90695" y="4087597"/>
                  <a:pt x="149769" y="4755938"/>
                </a:cubicBezTo>
                <a:cubicBezTo>
                  <a:pt x="208843" y="5424279"/>
                  <a:pt x="342288" y="5218874"/>
                  <a:pt x="355623" y="4514024"/>
                </a:cubicBezTo>
                <a:cubicBezTo>
                  <a:pt x="368958" y="3809174"/>
                  <a:pt x="288853" y="1195179"/>
                  <a:pt x="229779" y="526838"/>
                </a:cubicBezTo>
                <a:cubicBezTo>
                  <a:pt x="170705" y="-141503"/>
                  <a:pt x="14514" y="-200872"/>
                  <a:pt x="1179" y="503978"/>
                </a:cubicBezTo>
              </a:path>
            </a:pathLst>
          </a:custGeom>
          <a:solidFill>
            <a:schemeClr val="lt1">
              <a:alpha val="100000"/>
            </a:schemeClr>
          </a:solidFill>
          <a:ln w="25400" cap="rnd" cmpd="sng">
            <a:solidFill>
              <a:srgbClr val="595959">
                <a:alpha val="100000"/>
              </a:srgbClr>
            </a:solidFill>
            <a:prstDash val="solid"/>
            <a:round/>
          </a:ln>
        </p:spPr>
      </p:sp>
      <p:sp>
        <p:nvSpPr>
          <p:cNvPr id="6" name="任意多边形 1048664">
            <a:extLst>
              <a:ext uri="{FF2B5EF4-FFF2-40B4-BE49-F238E27FC236}">
                <a16:creationId xmlns:a16="http://schemas.microsoft.com/office/drawing/2014/main" id="{187A4C02-C848-087E-A00A-79D129801F7D}"/>
              </a:ext>
            </a:extLst>
          </p:cNvPr>
          <p:cNvSpPr/>
          <p:nvPr/>
        </p:nvSpPr>
        <p:spPr>
          <a:xfrm rot="5400000">
            <a:off x="1942690" y="4889138"/>
            <a:ext cx="180110" cy="1573307"/>
          </a:xfrm>
          <a:custGeom>
            <a:avLst/>
            <a:gdLst/>
            <a:ahLst/>
            <a:cxnLst/>
            <a:rect l="0" t="0" r="0" b="0"/>
            <a:pathLst>
              <a:path w="334516" h="5195141">
                <a:moveTo>
                  <a:pt x="1142" y="508256"/>
                </a:moveTo>
                <a:cubicBezTo>
                  <a:pt x="-12193" y="1213106"/>
                  <a:pt x="94487" y="4082036"/>
                  <a:pt x="149732" y="4760216"/>
                </a:cubicBezTo>
                <a:cubicBezTo>
                  <a:pt x="204977" y="5438396"/>
                  <a:pt x="319277" y="5282186"/>
                  <a:pt x="332612" y="4577336"/>
                </a:cubicBezTo>
                <a:cubicBezTo>
                  <a:pt x="345947" y="3872486"/>
                  <a:pt x="286892" y="1211201"/>
                  <a:pt x="229742" y="531116"/>
                </a:cubicBezTo>
                <a:cubicBezTo>
                  <a:pt x="172592" y="-148969"/>
                  <a:pt x="14477" y="-196594"/>
                  <a:pt x="1142" y="508256"/>
                </a:cubicBezTo>
              </a:path>
            </a:pathLst>
          </a:custGeom>
          <a:solidFill>
            <a:schemeClr val="lt1">
              <a:alpha val="100000"/>
            </a:schemeClr>
          </a:solidFill>
          <a:ln w="25400" cap="rnd" cmpd="sng">
            <a:solidFill>
              <a:srgbClr val="595959">
                <a:alpha val="100000"/>
              </a:srgbClr>
            </a:solidFill>
            <a:prstDash val="solid"/>
            <a:round/>
          </a:ln>
        </p:spPr>
      </p:sp>
      <p:sp>
        <p:nvSpPr>
          <p:cNvPr id="7" name="文本框 1048665" descr="#clear#">
            <a:extLst>
              <a:ext uri="{FF2B5EF4-FFF2-40B4-BE49-F238E27FC236}">
                <a16:creationId xmlns:a16="http://schemas.microsoft.com/office/drawing/2014/main" id="{8D2A7AA2-0BB3-9CCD-BB75-562BD91081F2}"/>
              </a:ext>
            </a:extLst>
          </p:cNvPr>
          <p:cNvSpPr txBox="1"/>
          <p:nvPr/>
        </p:nvSpPr>
        <p:spPr>
          <a:xfrm>
            <a:off x="1835305" y="5738310"/>
            <a:ext cx="56255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</a:lstStyle>
          <a:p>
            <a:pPr marL="0" lvl="0" indent="0" eaLnBrk="1" latin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方正静蕾简体" pitchFamily="2" charset="-122"/>
                <a:ea typeface="方正静蕾简体" pitchFamily="2" charset="-122"/>
              </a:rPr>
              <a:t>1</a:t>
            </a:r>
          </a:p>
        </p:txBody>
      </p:sp>
      <p:sp>
        <p:nvSpPr>
          <p:cNvPr id="20" name="任意多边形 1048666">
            <a:extLst>
              <a:ext uri="{FF2B5EF4-FFF2-40B4-BE49-F238E27FC236}">
                <a16:creationId xmlns:a16="http://schemas.microsoft.com/office/drawing/2014/main" id="{D94F9941-8C71-6683-C82D-1758FC3E4A44}"/>
              </a:ext>
            </a:extLst>
          </p:cNvPr>
          <p:cNvSpPr/>
          <p:nvPr/>
        </p:nvSpPr>
        <p:spPr>
          <a:xfrm rot="5400000">
            <a:off x="1952215" y="4073718"/>
            <a:ext cx="180110" cy="1573307"/>
          </a:xfrm>
          <a:custGeom>
            <a:avLst/>
            <a:gdLst/>
            <a:ahLst/>
            <a:cxnLst/>
            <a:rect l="0" t="0" r="0" b="0"/>
            <a:pathLst>
              <a:path w="334516" h="5195141">
                <a:moveTo>
                  <a:pt x="1142" y="508256"/>
                </a:moveTo>
                <a:cubicBezTo>
                  <a:pt x="-12193" y="1213106"/>
                  <a:pt x="94487" y="4082036"/>
                  <a:pt x="149732" y="4760216"/>
                </a:cubicBezTo>
                <a:cubicBezTo>
                  <a:pt x="204977" y="5438396"/>
                  <a:pt x="319277" y="5282186"/>
                  <a:pt x="332612" y="4577336"/>
                </a:cubicBezTo>
                <a:cubicBezTo>
                  <a:pt x="345947" y="3872486"/>
                  <a:pt x="286892" y="1211201"/>
                  <a:pt x="229742" y="531116"/>
                </a:cubicBezTo>
                <a:cubicBezTo>
                  <a:pt x="172592" y="-148969"/>
                  <a:pt x="14477" y="-196594"/>
                  <a:pt x="1142" y="508256"/>
                </a:cubicBezTo>
              </a:path>
            </a:pathLst>
          </a:custGeom>
          <a:solidFill>
            <a:schemeClr val="lt1">
              <a:alpha val="100000"/>
            </a:schemeClr>
          </a:solidFill>
          <a:ln w="25400" cap="rnd" cmpd="sng">
            <a:solidFill>
              <a:srgbClr val="595959">
                <a:alpha val="100000"/>
              </a:srgbClr>
            </a:solidFill>
            <a:prstDash val="solid"/>
            <a:round/>
          </a:ln>
        </p:spPr>
      </p:sp>
      <p:sp>
        <p:nvSpPr>
          <p:cNvPr id="21" name="文本框 1048667" descr="#clear#">
            <a:extLst>
              <a:ext uri="{FF2B5EF4-FFF2-40B4-BE49-F238E27FC236}">
                <a16:creationId xmlns:a16="http://schemas.microsoft.com/office/drawing/2014/main" id="{7BDDB0A4-084D-DF24-B7AB-D96203D89EA4}"/>
              </a:ext>
            </a:extLst>
          </p:cNvPr>
          <p:cNvSpPr txBox="1"/>
          <p:nvPr/>
        </p:nvSpPr>
        <p:spPr>
          <a:xfrm>
            <a:off x="1841603" y="4966942"/>
            <a:ext cx="56255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</a:lstStyle>
          <a:p>
            <a:pPr marL="0" lvl="0" indent="0" eaLnBrk="1" latin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方正静蕾简体" pitchFamily="2" charset="-122"/>
                <a:ea typeface="方正静蕾简体" pitchFamily="2" charset="-122"/>
              </a:rPr>
              <a:t>2</a:t>
            </a:r>
          </a:p>
        </p:txBody>
      </p:sp>
      <p:sp>
        <p:nvSpPr>
          <p:cNvPr id="23" name="任意多边形 1048668">
            <a:extLst>
              <a:ext uri="{FF2B5EF4-FFF2-40B4-BE49-F238E27FC236}">
                <a16:creationId xmlns:a16="http://schemas.microsoft.com/office/drawing/2014/main" id="{FBD93DEF-CD38-9DFC-0694-20C20D2A3E59}"/>
              </a:ext>
            </a:extLst>
          </p:cNvPr>
          <p:cNvSpPr/>
          <p:nvPr/>
        </p:nvSpPr>
        <p:spPr>
          <a:xfrm rot="5400000">
            <a:off x="1952215" y="3258295"/>
            <a:ext cx="180110" cy="1573307"/>
          </a:xfrm>
          <a:custGeom>
            <a:avLst/>
            <a:gdLst/>
            <a:ahLst/>
            <a:cxnLst/>
            <a:rect l="0" t="0" r="0" b="0"/>
            <a:pathLst>
              <a:path w="334516" h="5195141">
                <a:moveTo>
                  <a:pt x="1142" y="508256"/>
                </a:moveTo>
                <a:cubicBezTo>
                  <a:pt x="-12193" y="1213106"/>
                  <a:pt x="94487" y="4082036"/>
                  <a:pt x="149732" y="4760216"/>
                </a:cubicBezTo>
                <a:cubicBezTo>
                  <a:pt x="204977" y="5438396"/>
                  <a:pt x="319277" y="5282186"/>
                  <a:pt x="332612" y="4577336"/>
                </a:cubicBezTo>
                <a:cubicBezTo>
                  <a:pt x="345947" y="3872486"/>
                  <a:pt x="286892" y="1211201"/>
                  <a:pt x="229742" y="531116"/>
                </a:cubicBezTo>
                <a:cubicBezTo>
                  <a:pt x="172592" y="-148969"/>
                  <a:pt x="14477" y="-196594"/>
                  <a:pt x="1142" y="508256"/>
                </a:cubicBezTo>
              </a:path>
            </a:pathLst>
          </a:custGeom>
          <a:solidFill>
            <a:schemeClr val="lt1">
              <a:alpha val="100000"/>
            </a:schemeClr>
          </a:solidFill>
          <a:ln w="25400" cap="rnd" cmpd="sng">
            <a:solidFill>
              <a:srgbClr val="595959">
                <a:alpha val="100000"/>
              </a:srgbClr>
            </a:solidFill>
            <a:prstDash val="solid"/>
            <a:round/>
          </a:ln>
        </p:spPr>
      </p:sp>
      <p:sp>
        <p:nvSpPr>
          <p:cNvPr id="24" name="文本框 1048669" descr="#clear#">
            <a:extLst>
              <a:ext uri="{FF2B5EF4-FFF2-40B4-BE49-F238E27FC236}">
                <a16:creationId xmlns:a16="http://schemas.microsoft.com/office/drawing/2014/main" id="{0C6D79A5-6E7E-BA6B-FD8F-642091F28C48}"/>
              </a:ext>
            </a:extLst>
          </p:cNvPr>
          <p:cNvSpPr txBox="1"/>
          <p:nvPr/>
        </p:nvSpPr>
        <p:spPr>
          <a:xfrm>
            <a:off x="1841603" y="4164463"/>
            <a:ext cx="56255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</a:lstStyle>
          <a:p>
            <a:pPr marL="0" lvl="0" indent="0" eaLnBrk="1" latin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方正静蕾简体" pitchFamily="2" charset="-122"/>
                <a:ea typeface="方正静蕾简体" pitchFamily="2" charset="-122"/>
              </a:rPr>
              <a:t>3</a:t>
            </a:r>
          </a:p>
        </p:txBody>
      </p:sp>
      <p:sp>
        <p:nvSpPr>
          <p:cNvPr id="25" name="任意多边形 1048670">
            <a:extLst>
              <a:ext uri="{FF2B5EF4-FFF2-40B4-BE49-F238E27FC236}">
                <a16:creationId xmlns:a16="http://schemas.microsoft.com/office/drawing/2014/main" id="{25731556-FB16-E9C3-4B1E-E0519B20265E}"/>
              </a:ext>
            </a:extLst>
          </p:cNvPr>
          <p:cNvSpPr/>
          <p:nvPr/>
        </p:nvSpPr>
        <p:spPr>
          <a:xfrm rot="5400000">
            <a:off x="1942690" y="2442872"/>
            <a:ext cx="180110" cy="1573307"/>
          </a:xfrm>
          <a:custGeom>
            <a:avLst/>
            <a:gdLst/>
            <a:ahLst/>
            <a:cxnLst/>
            <a:rect l="0" t="0" r="0" b="0"/>
            <a:pathLst>
              <a:path w="334516" h="5195141">
                <a:moveTo>
                  <a:pt x="1142" y="508256"/>
                </a:moveTo>
                <a:cubicBezTo>
                  <a:pt x="-12193" y="1213106"/>
                  <a:pt x="94487" y="4082036"/>
                  <a:pt x="149732" y="4760216"/>
                </a:cubicBezTo>
                <a:cubicBezTo>
                  <a:pt x="204977" y="5438396"/>
                  <a:pt x="319277" y="5282186"/>
                  <a:pt x="332612" y="4577336"/>
                </a:cubicBezTo>
                <a:cubicBezTo>
                  <a:pt x="345947" y="3872486"/>
                  <a:pt x="286892" y="1211201"/>
                  <a:pt x="229742" y="531116"/>
                </a:cubicBezTo>
                <a:cubicBezTo>
                  <a:pt x="172592" y="-148969"/>
                  <a:pt x="14477" y="-196594"/>
                  <a:pt x="1142" y="508256"/>
                </a:cubicBezTo>
              </a:path>
            </a:pathLst>
          </a:custGeom>
          <a:solidFill>
            <a:schemeClr val="lt1">
              <a:alpha val="100000"/>
            </a:schemeClr>
          </a:solidFill>
          <a:ln w="25400" cap="rnd" cmpd="sng">
            <a:solidFill>
              <a:srgbClr val="595959">
                <a:alpha val="100000"/>
              </a:srgbClr>
            </a:solidFill>
            <a:prstDash val="solid"/>
            <a:round/>
          </a:ln>
        </p:spPr>
      </p:sp>
      <p:sp>
        <p:nvSpPr>
          <p:cNvPr id="26" name="文本框 1048671" descr="#clear#">
            <a:extLst>
              <a:ext uri="{FF2B5EF4-FFF2-40B4-BE49-F238E27FC236}">
                <a16:creationId xmlns:a16="http://schemas.microsoft.com/office/drawing/2014/main" id="{5541BD97-F3EE-6FF0-5D36-C0C55B0B8558}"/>
              </a:ext>
            </a:extLst>
          </p:cNvPr>
          <p:cNvSpPr txBox="1"/>
          <p:nvPr/>
        </p:nvSpPr>
        <p:spPr>
          <a:xfrm>
            <a:off x="1835305" y="3365558"/>
            <a:ext cx="56255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</a:lstStyle>
          <a:p>
            <a:pPr marL="0" lvl="0" indent="0" eaLnBrk="1" latin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方正静蕾简体" pitchFamily="2" charset="-122"/>
                <a:ea typeface="方正静蕾简体" pitchFamily="2" charset="-122"/>
              </a:rPr>
              <a:t>4</a:t>
            </a:r>
          </a:p>
        </p:txBody>
      </p:sp>
      <p:sp>
        <p:nvSpPr>
          <p:cNvPr id="27" name="任意多边形 1048672">
            <a:extLst>
              <a:ext uri="{FF2B5EF4-FFF2-40B4-BE49-F238E27FC236}">
                <a16:creationId xmlns:a16="http://schemas.microsoft.com/office/drawing/2014/main" id="{CAFFF5A2-960B-3DCD-4119-8CA6334A88F2}"/>
              </a:ext>
            </a:extLst>
          </p:cNvPr>
          <p:cNvSpPr/>
          <p:nvPr/>
        </p:nvSpPr>
        <p:spPr>
          <a:xfrm rot="5400000">
            <a:off x="1942690" y="1748479"/>
            <a:ext cx="180110" cy="1573307"/>
          </a:xfrm>
          <a:custGeom>
            <a:avLst/>
            <a:gdLst/>
            <a:ahLst/>
            <a:cxnLst/>
            <a:rect l="0" t="0" r="0" b="0"/>
            <a:pathLst>
              <a:path w="334516" h="5195141">
                <a:moveTo>
                  <a:pt x="1142" y="508256"/>
                </a:moveTo>
                <a:cubicBezTo>
                  <a:pt x="-12193" y="1213106"/>
                  <a:pt x="94487" y="4082036"/>
                  <a:pt x="149732" y="4760216"/>
                </a:cubicBezTo>
                <a:cubicBezTo>
                  <a:pt x="204977" y="5438396"/>
                  <a:pt x="319277" y="5282186"/>
                  <a:pt x="332612" y="4577336"/>
                </a:cubicBezTo>
                <a:cubicBezTo>
                  <a:pt x="345947" y="3872486"/>
                  <a:pt x="286892" y="1211201"/>
                  <a:pt x="229742" y="531116"/>
                </a:cubicBezTo>
                <a:cubicBezTo>
                  <a:pt x="172592" y="-148969"/>
                  <a:pt x="14477" y="-196594"/>
                  <a:pt x="1142" y="508256"/>
                </a:cubicBezTo>
              </a:path>
            </a:pathLst>
          </a:custGeom>
          <a:solidFill>
            <a:schemeClr val="lt1">
              <a:alpha val="100000"/>
            </a:schemeClr>
          </a:solidFill>
          <a:ln w="25400" cap="rnd" cmpd="sng">
            <a:solidFill>
              <a:srgbClr val="595959">
                <a:alpha val="100000"/>
              </a:srgbClr>
            </a:solidFill>
            <a:prstDash val="solid"/>
            <a:round/>
          </a:ln>
        </p:spPr>
      </p:sp>
      <p:sp>
        <p:nvSpPr>
          <p:cNvPr id="28" name="文本框 1048673" descr="#clear#">
            <a:extLst>
              <a:ext uri="{FF2B5EF4-FFF2-40B4-BE49-F238E27FC236}">
                <a16:creationId xmlns:a16="http://schemas.microsoft.com/office/drawing/2014/main" id="{64902175-23E9-C5AD-C839-3ADE11199154}"/>
              </a:ext>
            </a:extLst>
          </p:cNvPr>
          <p:cNvSpPr txBox="1"/>
          <p:nvPr/>
        </p:nvSpPr>
        <p:spPr>
          <a:xfrm>
            <a:off x="1835305" y="2587287"/>
            <a:ext cx="56255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</a:lstStyle>
          <a:p>
            <a:pPr marL="0" lvl="0" indent="0" eaLnBrk="1" latin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方正静蕾简体" pitchFamily="2" charset="-122"/>
                <a:ea typeface="方正静蕾简体" pitchFamily="2" charset="-122"/>
              </a:rPr>
              <a:t>5</a:t>
            </a:r>
          </a:p>
        </p:txBody>
      </p:sp>
      <p:sp>
        <p:nvSpPr>
          <p:cNvPr id="29" name="文本框 1048674" descr="#clear#">
            <a:extLst>
              <a:ext uri="{FF2B5EF4-FFF2-40B4-BE49-F238E27FC236}">
                <a16:creationId xmlns:a16="http://schemas.microsoft.com/office/drawing/2014/main" id="{1C13ED41-1873-A4A6-0F1B-B033283619B2}"/>
              </a:ext>
            </a:extLst>
          </p:cNvPr>
          <p:cNvSpPr txBox="1"/>
          <p:nvPr/>
        </p:nvSpPr>
        <p:spPr>
          <a:xfrm>
            <a:off x="3292475" y="2604344"/>
            <a:ext cx="6545262" cy="76591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>
            <a:sp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</a:lstStyle>
          <a:p>
            <a:pPr marL="0" lvl="0" indent="0" eaLnBrk="1" latin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华文细黑" pitchFamily="2" charset="-122"/>
                <a:ea typeface="华文细黑" pitchFamily="2" charset="-122"/>
              </a:rPr>
              <a:t>—— </a:t>
            </a:r>
            <a:r>
              <a:rPr lang="en-US" altLang="zh-CN" sz="2000" dirty="0">
                <a:latin typeface="方正静蕾简体" pitchFamily="2" charset="-122"/>
                <a:ea typeface="方正静蕾简体" pitchFamily="2" charset="-122"/>
              </a:rPr>
              <a:t>Show its efficiency or feasibility</a:t>
            </a:r>
          </a:p>
          <a:p>
            <a:pPr marL="457200" lvl="1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方正静蕾简体" pitchFamily="2" charset="-122"/>
                <a:ea typeface="方正静蕾简体" pitchFamily="2" charset="-122"/>
              </a:rPr>
              <a:t>  Theoretical analysis or Experimental study</a:t>
            </a:r>
          </a:p>
        </p:txBody>
      </p:sp>
      <p:sp>
        <p:nvSpPr>
          <p:cNvPr id="35" name="文本框 1048680" descr="#clear#">
            <a:extLst>
              <a:ext uri="{FF2B5EF4-FFF2-40B4-BE49-F238E27FC236}">
                <a16:creationId xmlns:a16="http://schemas.microsoft.com/office/drawing/2014/main" id="{891B6821-FE4F-AD59-01BE-555CC883A739}"/>
              </a:ext>
            </a:extLst>
          </p:cNvPr>
          <p:cNvSpPr txBox="1"/>
          <p:nvPr/>
        </p:nvSpPr>
        <p:spPr>
          <a:xfrm>
            <a:off x="3292475" y="3468691"/>
            <a:ext cx="7451725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</a:lstStyle>
          <a:p>
            <a:pPr marL="0" lvl="0" indent="0" eaLnBrk="1" latin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华文细黑" pitchFamily="2" charset="-122"/>
                <a:ea typeface="华文细黑" pitchFamily="2" charset="-122"/>
              </a:rPr>
              <a:t>—— </a:t>
            </a:r>
            <a:r>
              <a:rPr lang="en-US" altLang="zh-CN" sz="2000" dirty="0">
                <a:latin typeface="方正静蕾简体" pitchFamily="2" charset="-122"/>
                <a:ea typeface="方正静蕾简体" pitchFamily="2" charset="-122"/>
              </a:rPr>
              <a:t>Propose a new solution or improve an old solution</a:t>
            </a:r>
          </a:p>
        </p:txBody>
      </p:sp>
      <p:sp>
        <p:nvSpPr>
          <p:cNvPr id="36" name="文本框 1048681" descr="#clear#">
            <a:extLst>
              <a:ext uri="{FF2B5EF4-FFF2-40B4-BE49-F238E27FC236}">
                <a16:creationId xmlns:a16="http://schemas.microsoft.com/office/drawing/2014/main" id="{9FA4D83A-1561-B37F-9A94-609B38CC98F7}"/>
              </a:ext>
            </a:extLst>
          </p:cNvPr>
          <p:cNvSpPr txBox="1"/>
          <p:nvPr/>
        </p:nvSpPr>
        <p:spPr>
          <a:xfrm>
            <a:off x="3292475" y="4256095"/>
            <a:ext cx="6545262" cy="40005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>
            <a:sp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</a:lstStyle>
          <a:p>
            <a:pPr marL="0" lvl="0" indent="0" eaLnBrk="1" latin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华文细黑" pitchFamily="2" charset="-122"/>
                <a:ea typeface="华文细黑" pitchFamily="2" charset="-122"/>
              </a:rPr>
              <a:t>—— </a:t>
            </a:r>
            <a:r>
              <a:rPr lang="en-US" altLang="zh-CN" sz="2000" dirty="0">
                <a:latin typeface="方正静蕾简体" pitchFamily="2" charset="-122"/>
                <a:ea typeface="方正静蕾简体" pitchFamily="2" charset="-122"/>
              </a:rPr>
              <a:t>Survey all existing solutions</a:t>
            </a:r>
          </a:p>
        </p:txBody>
      </p:sp>
      <p:sp>
        <p:nvSpPr>
          <p:cNvPr id="37" name="文本框 1048682" descr="#clear#">
            <a:extLst>
              <a:ext uri="{FF2B5EF4-FFF2-40B4-BE49-F238E27FC236}">
                <a16:creationId xmlns:a16="http://schemas.microsoft.com/office/drawing/2014/main" id="{015E23B0-D640-C033-D56C-676CE5293E22}"/>
              </a:ext>
            </a:extLst>
          </p:cNvPr>
          <p:cNvSpPr txBox="1"/>
          <p:nvPr/>
        </p:nvSpPr>
        <p:spPr>
          <a:xfrm>
            <a:off x="3292475" y="4995341"/>
            <a:ext cx="6545262" cy="40005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>
            <a:sp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</a:lstStyle>
          <a:p>
            <a:pPr marL="0" lvl="0" indent="0" eaLnBrk="1" latin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华文细黑" pitchFamily="2" charset="-122"/>
                <a:ea typeface="华文细黑" pitchFamily="2" charset="-122"/>
              </a:rPr>
              <a:t>—— </a:t>
            </a:r>
            <a:r>
              <a:rPr lang="en-US" altLang="zh-CN" sz="2000" dirty="0">
                <a:latin typeface="方正静蕾简体" pitchFamily="2" charset="-122"/>
                <a:ea typeface="方正静蕾简体" pitchFamily="2" charset="-122"/>
              </a:rPr>
              <a:t>Narrow to an interesting problem</a:t>
            </a:r>
          </a:p>
        </p:txBody>
      </p:sp>
      <p:sp>
        <p:nvSpPr>
          <p:cNvPr id="38" name="文本框 1048683" descr="#clear#">
            <a:extLst>
              <a:ext uri="{FF2B5EF4-FFF2-40B4-BE49-F238E27FC236}">
                <a16:creationId xmlns:a16="http://schemas.microsoft.com/office/drawing/2014/main" id="{7E1E604E-C8F6-15E7-5388-317052F6473D}"/>
              </a:ext>
            </a:extLst>
          </p:cNvPr>
          <p:cNvSpPr txBox="1"/>
          <p:nvPr/>
        </p:nvSpPr>
        <p:spPr>
          <a:xfrm>
            <a:off x="3292475" y="5769869"/>
            <a:ext cx="6545262" cy="40005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>
            <a:sp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</a:lstStyle>
          <a:p>
            <a:pPr marL="0" lvl="0" indent="0" eaLnBrk="1" latin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华文细黑" pitchFamily="2" charset="-122"/>
                <a:ea typeface="华文细黑" pitchFamily="2" charset="-122"/>
              </a:rPr>
              <a:t>—— </a:t>
            </a:r>
            <a:r>
              <a:rPr lang="en-US" altLang="zh-CN" sz="2000" dirty="0">
                <a:latin typeface="方正静蕾简体" pitchFamily="2" charset="-122"/>
                <a:ea typeface="方正静蕾简体" pitchFamily="2" charset="-122"/>
              </a:rPr>
              <a:t>Search an interesting topic</a:t>
            </a:r>
          </a:p>
        </p:txBody>
      </p:sp>
      <p:sp>
        <p:nvSpPr>
          <p:cNvPr id="41" name="文本框 1048673" descr="#clear#">
            <a:extLst>
              <a:ext uri="{FF2B5EF4-FFF2-40B4-BE49-F238E27FC236}">
                <a16:creationId xmlns:a16="http://schemas.microsoft.com/office/drawing/2014/main" id="{C728AABD-8A60-0E4E-1A3F-A4CF263D8664}"/>
              </a:ext>
            </a:extLst>
          </p:cNvPr>
          <p:cNvSpPr txBox="1"/>
          <p:nvPr/>
        </p:nvSpPr>
        <p:spPr>
          <a:xfrm>
            <a:off x="1835305" y="1848068"/>
            <a:ext cx="562558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</a:lstStyle>
          <a:p>
            <a:pPr marL="0" lvl="0" indent="0" eaLnBrk="1" latin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>
                <a:latin typeface="方正静蕾简体" pitchFamily="2" charset="-122"/>
                <a:ea typeface="方正静蕾简体" pitchFamily="2" charset="-122"/>
              </a:rPr>
              <a:t>6</a:t>
            </a:r>
          </a:p>
        </p:txBody>
      </p:sp>
      <p:sp>
        <p:nvSpPr>
          <p:cNvPr id="42" name="文本框 1048680" descr="#clear#">
            <a:extLst>
              <a:ext uri="{FF2B5EF4-FFF2-40B4-BE49-F238E27FC236}">
                <a16:creationId xmlns:a16="http://schemas.microsoft.com/office/drawing/2014/main" id="{041EFB41-168D-D3A3-0F96-E41D43B4E33E}"/>
              </a:ext>
            </a:extLst>
          </p:cNvPr>
          <p:cNvSpPr txBox="1"/>
          <p:nvPr/>
        </p:nvSpPr>
        <p:spPr>
          <a:xfrm>
            <a:off x="3292475" y="1971178"/>
            <a:ext cx="7451725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</a:lstStyle>
          <a:p>
            <a:pPr marL="0" lvl="0" indent="0" eaLnBrk="1" latin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华文细黑" pitchFamily="2" charset="-122"/>
                <a:ea typeface="华文细黑" pitchFamily="2" charset="-122"/>
              </a:rPr>
              <a:t>—— </a:t>
            </a:r>
            <a:r>
              <a:rPr lang="en-US" altLang="zh-CN" sz="2000" dirty="0">
                <a:latin typeface="方正静蕾简体" pitchFamily="2" charset="-122"/>
                <a:ea typeface="方正静蕾简体" pitchFamily="2" charset="-122"/>
              </a:rPr>
              <a:t>Make a conclusion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F627C4C3-C2B3-CD78-07D3-5C24FB1C3902}"/>
              </a:ext>
            </a:extLst>
          </p:cNvPr>
          <p:cNvSpPr txBox="1"/>
          <p:nvPr/>
        </p:nvSpPr>
        <p:spPr>
          <a:xfrm>
            <a:off x="1185334" y="104115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effectLst/>
              </a:rPr>
              <a:t>Re-</a:t>
            </a:r>
            <a:r>
              <a:rPr lang="en-US" altLang="zh-TW" sz="2000" b="1" dirty="0">
                <a:solidFill>
                  <a:srgbClr val="FF0000"/>
                </a:solidFill>
                <a:effectLst/>
              </a:rPr>
              <a:t>search</a:t>
            </a:r>
            <a:r>
              <a:rPr lang="en-US" altLang="zh-TW" sz="2000" dirty="0">
                <a:solidFill>
                  <a:srgbClr val="FF0000"/>
                </a:solidFill>
                <a:effectLst/>
              </a:rPr>
              <a:t> is a searching process, again and again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27245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IMAGE" val="New_Batches_0919_Outline/20231018/images_object_3001_4000/200f2b5b-b659-4b19-8c35-051e9701090a-1.source.default.zh-Hans.jpg"/>
  <p:tag name="OFFICEPLUS.THEME" val="New_Batches_0919_Outline/20231018/images_object_3001_4000/200f2b5b-b659-4b19-8c35-051e9701090a-1.source.default.zh-Hans-8.pptx"/>
  <p:tag name="OFFICEPLUS.OUTLINE" val="254381"/>
  <p:tag name="OFFICEPLUS.OUTLINEEXTERNAL" val="6b609130-1d8e-2c01-d12a-49f0d13a7d2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1c190e2-46fa-428b-8eca-8cc83121b5b6.pptx"/>
  <p:tag name="OFFICEPLUS.TAG" val="bd142c3d-b2ac-49d2-945d-a40ea7d68a02"/>
  <p:tag name="OFFICEPLUS.OUTLINECONTENT" val="1226243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1c190e2-46fa-428b-8eca-8cc83121b5b6.pptx"/>
  <p:tag name="OFFICEPLUS.TAG" val="bd142c3d-b2ac-49d2-945d-a40ea7d68a02"/>
  <p:tag name="OFFICEPLUS.OUTLINECONTENT" val="1226243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1c190e2-46fa-428b-8eca-8cc83121b5b6.pptx"/>
  <p:tag name="OFFICEPLUS.TAG" val="bd142c3d-b2ac-49d2-945d-a40ea7d68a02"/>
  <p:tag name="OFFICEPLUS.OUTLINECONTENT" val="1226243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1c190e2-46fa-428b-8eca-8cc83121b5b6.pptx"/>
  <p:tag name="OFFICEPLUS.TAG" val="bd142c3d-b2ac-49d2-945d-a40ea7d68a02"/>
  <p:tag name="OFFICEPLUS.OUTLINECONTENT" val="1226243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1c190e2-46fa-428b-8eca-8cc83121b5b6.pptx"/>
  <p:tag name="OFFICEPLUS.TAG" val="bd142c3d-b2ac-49d2-945d-a40ea7d68a02"/>
  <p:tag name="OFFICEPLUS.OUTLINECONTENT" val="1226243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1c190e2-46fa-428b-8eca-8cc83121b5b6.pptx"/>
  <p:tag name="OFFICEPLUS.TAG" val="bd142c3d-b2ac-49d2-945d-a40ea7d68a02"/>
  <p:tag name="OFFICEPLUS.OUTLINECONTENT" val="1226243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1c190e2-46fa-428b-8eca-8cc83121b5b6.pptx"/>
  <p:tag name="OFFICEPLUS.TAG" val="bd142c3d-b2ac-49d2-945d-a40ea7d68a02"/>
  <p:tag name="OFFICEPLUS.OUTLINECONTENT" val="1226243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1c190e2-46fa-428b-8eca-8cc83121b5b6.pptx"/>
  <p:tag name="OFFICEPLUS.TAG" val="bd142c3d-b2ac-49d2-945d-a40ea7d68a02"/>
  <p:tag name="OFFICEPLUS.OUTLINECONTENT" val="1226243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1c190e2-46fa-428b-8eca-8cc83121b5b6.pptx"/>
  <p:tag name="OFFICEPLUS.TAG" val="bd142c3d-b2ac-49d2-945d-a40ea7d68a02"/>
  <p:tag name="OFFICEPLUS.OUTLINECONTENT" val="1226243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1c190e2-46fa-428b-8eca-8cc83121b5b6.pptx"/>
  <p:tag name="OFFICEPLUS.TAG" val="bd142c3d-b2ac-49d2-945d-a40ea7d68a02"/>
  <p:tag name="OFFICEPLUS.OUTLINECONTENT" val="1226243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1c190e2-46fa-428b-8eca-8cc83121b5b6.pptx"/>
  <p:tag name="OFFICEPLUS.TAG" val="bd142c3d-b2ac-49d2-945d-a40ea7d68a02"/>
  <p:tag name="OFFICEPLUS.OUTLINECONTENT" val="1226243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1c190e2-46fa-428b-8eca-8cc83121b5b6.pptx"/>
  <p:tag name="OFFICEPLUS.TAG" val="bd142c3d-b2ac-49d2-945d-a40ea7d68a02"/>
  <p:tag name="OFFICEPLUS.OUTLINECONTENT" val="1226243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1c190e2-46fa-428b-8eca-8cc83121b5b6.pptx"/>
  <p:tag name="OFFICEPLUS.TAG" val="bd142c3d-b2ac-49d2-945d-a40ea7d68a02"/>
  <p:tag name="OFFICEPLUS.OUTLINECONTENT" val="122624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7bbc12ee-40ec-489f-ab8c-4fa55cf2bf59"/>
  <p:tag name="OFFICEPLUS.TEMPLATE" val="28d67dd3-61fe-4c81-b9af-e895c260dca3.pptx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0f20ad0b-2f00-4f32-b51b-7ee700f71979.pptx"/>
  <p:tag name="OFFICEPLUS.TAG" val="bd142c3d-b2ac-49d2-945d-a40ea7d68a02"/>
  <p:tag name="OFFICEPLUS.OUTLINECONTENT" val="1226243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1c190e2-46fa-428b-8eca-8cc83121b5b6.pptx"/>
  <p:tag name="OFFICEPLUS.TAG" val="bd142c3d-b2ac-49d2-945d-a40ea7d68a02"/>
  <p:tag name="OFFICEPLUS.OUTLINECONTENT" val="1226243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1c190e2-46fa-428b-8eca-8cc83121b5b6.pptx"/>
  <p:tag name="OFFICEPLUS.TAG" val="bd142c3d-b2ac-49d2-945d-a40ea7d68a02"/>
  <p:tag name="OFFICEPLUS.OUTLINECONTENT" val="1226243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1c190e2-46fa-428b-8eca-8cc83121b5b6.pptx"/>
  <p:tag name="OFFICEPLUS.TAG" val="bd142c3d-b2ac-49d2-945d-a40ea7d68a02"/>
  <p:tag name="OFFICEPLUS.OUTLINECONTENT" val="1226243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1c190e2-46fa-428b-8eca-8cc83121b5b6.pptx"/>
  <p:tag name="OFFICEPLUS.TAG" val="bd142c3d-b2ac-49d2-945d-a40ea7d68a02"/>
  <p:tag name="OFFICEPLUS.OUTLINECONTENT" val="12262438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B9775"/>
      </a:accent1>
      <a:accent2>
        <a:srgbClr val="5D4D3E"/>
      </a:accent2>
      <a:accent3>
        <a:srgbClr val="FFB25F"/>
      </a:accent3>
      <a:accent4>
        <a:srgbClr val="B88A52"/>
      </a:accent4>
      <a:accent5>
        <a:srgbClr val="3F444C"/>
      </a:accent5>
      <a:accent6>
        <a:srgbClr val="485A48"/>
      </a:accent6>
      <a:hlink>
        <a:srgbClr val="4472C4"/>
      </a:hlink>
      <a:folHlink>
        <a:srgbClr val="BFBFBF"/>
      </a:folHlink>
    </a:clrScheme>
    <a:fontScheme name="OfficePLU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1383</Words>
  <Application>Microsoft Office PowerPoint</Application>
  <PresentationFormat>寬螢幕</PresentationFormat>
  <Paragraphs>195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2" baseType="lpstr">
      <vt:lpstr>等线</vt:lpstr>
      <vt:lpstr>华文细黑</vt:lpstr>
      <vt:lpstr>方正静蕾简体</vt:lpstr>
      <vt:lpstr>汉仪夏日体W</vt:lpstr>
      <vt:lpstr>標楷體</vt:lpstr>
      <vt:lpstr>Arial</vt:lpstr>
      <vt:lpstr>Cambria Math</vt:lpstr>
      <vt:lpstr>Times New Roman</vt:lpstr>
      <vt:lpstr>Wingdings</vt:lpstr>
      <vt:lpstr>Designed by OfficePLUS</vt:lpstr>
      <vt:lpstr>Towards Research for Beginners: A case Study</vt:lpstr>
      <vt:lpstr>PowerPoint 簡報</vt:lpstr>
      <vt:lpstr>Review</vt:lpstr>
      <vt:lpstr>Keywords- Research</vt:lpstr>
      <vt:lpstr>PowerPoint 簡報</vt:lpstr>
      <vt:lpstr>PowerPoint 簡報</vt:lpstr>
      <vt:lpstr>Keywords- A Scientific Method for Solving Problems</vt:lpstr>
      <vt:lpstr>PowerPoint 簡報</vt:lpstr>
      <vt:lpstr>Keywords- How to do research</vt:lpstr>
      <vt:lpstr>Keywords- How to do research</vt:lpstr>
      <vt:lpstr>Keywords- Graph Coloring</vt:lpstr>
      <vt:lpstr>Keywords- Conducting a literature review</vt:lpstr>
      <vt:lpstr>Keywords- Conducting a literature review</vt:lpstr>
      <vt:lpstr>Keywords- Conducting a literature review</vt:lpstr>
      <vt:lpstr>PowerPoint 簡報</vt:lpstr>
      <vt:lpstr>Keywords- Solving the problem</vt:lpstr>
      <vt:lpstr>Keywords- Solving the problem</vt:lpstr>
      <vt:lpstr>PowerPoint 簡報</vt:lpstr>
      <vt:lpstr>PowerPoint 簡報</vt:lpstr>
      <vt:lpstr>PowerPoint 簡報</vt:lpstr>
      <vt:lpstr>Keywords- Conclusion</vt:lpstr>
      <vt:lpstr>Keywords- Reference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_ KUO</cp:lastModifiedBy>
  <cp:revision>11</cp:revision>
  <dcterms:created xsi:type="dcterms:W3CDTF">2023-07-20T03:04:31Z</dcterms:created>
  <dcterms:modified xsi:type="dcterms:W3CDTF">2025-04-24T12:26:35Z</dcterms:modified>
</cp:coreProperties>
</file>